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94" r:id="rId4"/>
    <p:sldId id="264" r:id="rId5"/>
    <p:sldId id="266" r:id="rId6"/>
    <p:sldId id="267" r:id="rId7"/>
    <p:sldId id="268" r:id="rId8"/>
    <p:sldId id="269" r:id="rId9"/>
    <p:sldId id="270" r:id="rId10"/>
    <p:sldId id="271" r:id="rId11"/>
    <p:sldId id="272" r:id="rId12"/>
    <p:sldId id="273" r:id="rId13"/>
    <p:sldId id="274" r:id="rId14"/>
    <p:sldId id="275" r:id="rId15"/>
    <p:sldId id="276" r:id="rId16"/>
    <p:sldId id="277"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62" r:id="rId3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62" autoAdjust="0"/>
    <p:restoredTop sz="94660"/>
  </p:normalViewPr>
  <p:slideViewPr>
    <p:cSldViewPr snapToObjects="1">
      <p:cViewPr varScale="1">
        <p:scale>
          <a:sx n="44" d="100"/>
          <a:sy n="44" d="100"/>
        </p:scale>
        <p:origin x="-720"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130425"/>
            <a:ext cx="80010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CA04C4FE-79D3-9745-A085-EDF854A52DB4}" type="datetimeFigureOut">
              <a:rPr lang="en-US" smtClean="0"/>
              <a:pPr/>
              <a:t>5/3/2011</a:t>
            </a:fld>
            <a:endParaRPr lang="en-US"/>
          </a:p>
        </p:txBody>
      </p:sp>
      <p:sp>
        <p:nvSpPr>
          <p:cNvPr id="6" name="Slide Number Placeholder 5"/>
          <p:cNvSpPr>
            <a:spLocks noGrp="1"/>
          </p:cNvSpPr>
          <p:nvPr>
            <p:ph type="sldNum" sz="quarter" idx="12"/>
          </p:nvPr>
        </p:nvSpPr>
        <p:spPr/>
        <p:txBody>
          <a:bodyPr/>
          <a:lstStyle/>
          <a:p>
            <a:fld id="{8E487FB2-EF24-2740-A03A-D3BCC53C1AE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00200" y="228600"/>
            <a:ext cx="7086600" cy="762000"/>
          </a:xfrm>
        </p:spPr>
        <p:txBody>
          <a:bodyPr/>
          <a:lstStyle>
            <a:lvl1pPr>
              <a:defRPr/>
            </a:lvl1pPr>
          </a:lstStyle>
          <a:p>
            <a:r>
              <a:rPr lang="en-US" dirty="0" smtClean="0"/>
              <a:t>Claims Triage</a:t>
            </a:r>
            <a:r>
              <a:rPr lang="en-US" dirty="0" smtClean="0"/>
              <a:t/>
            </a:r>
            <a:br>
              <a:rPr lang="en-US" dirty="0" smtClean="0"/>
            </a:br>
            <a:endParaRPr lang="en-US" dirty="0"/>
          </a:p>
        </p:txBody>
      </p:sp>
      <p:sp>
        <p:nvSpPr>
          <p:cNvPr id="3" name="Content Placeholder 2"/>
          <p:cNvSpPr>
            <a:spLocks noGrp="1"/>
          </p:cNvSpPr>
          <p:nvPr>
            <p:ph idx="1"/>
          </p:nvPr>
        </p:nvSpPr>
        <p:spPr>
          <a:xfrm>
            <a:off x="457200" y="990600"/>
            <a:ext cx="8229600" cy="5135563"/>
          </a:xfrm>
        </p:spPr>
        <p:txBody>
          <a:bodyPr/>
          <a:lstStyle>
            <a:lvl1pPr>
              <a:defRPr sz="2400"/>
            </a:lvl1pPr>
            <a:lvl2pPr>
              <a:defRPr sz="2000"/>
            </a:lvl2pPr>
            <a:lvl3pPr>
              <a:defRPr sz="2000"/>
            </a:lvl3pPr>
            <a:lvl4pPr>
              <a:defRPr sz="1800"/>
            </a:lvl4pPr>
            <a:lvl5pPr>
              <a:defRPr sz="18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CA04C4FE-79D3-9745-A085-EDF854A52DB4}" type="datetimeFigureOut">
              <a:rPr lang="en-US" smtClean="0"/>
              <a:pPr/>
              <a:t>5/3/2011</a:t>
            </a:fld>
            <a:endParaRPr lang="en-US"/>
          </a:p>
        </p:txBody>
      </p:sp>
      <p:sp>
        <p:nvSpPr>
          <p:cNvPr id="6" name="Slide Number Placeholder 5"/>
          <p:cNvSpPr>
            <a:spLocks noGrp="1"/>
          </p:cNvSpPr>
          <p:nvPr>
            <p:ph type="sldNum" sz="quarter" idx="12"/>
          </p:nvPr>
        </p:nvSpPr>
        <p:spPr/>
        <p:txBody>
          <a:bodyPr/>
          <a:lstStyle/>
          <a:p>
            <a:fld id="{8E487FB2-EF24-2740-A03A-D3BCC53C1AE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A04C4FE-79D3-9745-A085-EDF854A52DB4}" type="datetimeFigureOut">
              <a:rPr lang="en-US" smtClean="0"/>
              <a:pPr/>
              <a:t>5/3/2011</a:t>
            </a:fld>
            <a:endParaRPr lang="en-US"/>
          </a:p>
        </p:txBody>
      </p:sp>
      <p:sp>
        <p:nvSpPr>
          <p:cNvPr id="6" name="Slide Number Placeholder 5"/>
          <p:cNvSpPr>
            <a:spLocks noGrp="1"/>
          </p:cNvSpPr>
          <p:nvPr>
            <p:ph type="sldNum" sz="quarter" idx="12"/>
          </p:nvPr>
        </p:nvSpPr>
        <p:spPr/>
        <p:txBody>
          <a:bodyPr/>
          <a:lstStyle/>
          <a:p>
            <a:fld id="{8E487FB2-EF24-2740-A03A-D3BCC53C1AE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Master </a:t>
            </a:r>
            <a:br>
              <a:rPr lang="en-US" dirty="0" smtClean="0"/>
            </a:br>
            <a:r>
              <a:rPr lang="en-US" dirty="0" smtClean="0"/>
              <a:t>title style</a:t>
            </a:r>
            <a:endParaRPr lang="en-US" dirty="0"/>
          </a:p>
        </p:txBody>
      </p:sp>
      <p:sp>
        <p:nvSpPr>
          <p:cNvPr id="3" name="Content Placeholder 2"/>
          <p:cNvSpPr>
            <a:spLocks noGrp="1"/>
          </p:cNvSpPr>
          <p:nvPr>
            <p:ph sz="half" idx="1"/>
          </p:nvPr>
        </p:nvSpPr>
        <p:spPr>
          <a:xfrm>
            <a:off x="457200" y="2286000"/>
            <a:ext cx="40386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286000"/>
            <a:ext cx="4038600" cy="38401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A04C4FE-79D3-9745-A085-EDF854A52DB4}" type="datetimeFigureOut">
              <a:rPr lang="en-US" smtClean="0"/>
              <a:pPr/>
              <a:t>5/3/2011</a:t>
            </a:fld>
            <a:endParaRPr lang="en-US"/>
          </a:p>
        </p:txBody>
      </p:sp>
      <p:sp>
        <p:nvSpPr>
          <p:cNvPr id="7" name="Slide Number Placeholder 6"/>
          <p:cNvSpPr>
            <a:spLocks noGrp="1"/>
          </p:cNvSpPr>
          <p:nvPr>
            <p:ph type="sldNum" sz="quarter" idx="12"/>
          </p:nvPr>
        </p:nvSpPr>
        <p:spPr/>
        <p:txBody>
          <a:bodyPr/>
          <a:lstStyle/>
          <a:p>
            <a:fld id="{8E487FB2-EF24-2740-A03A-D3BCC53C1AE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Click to edit Master </a:t>
            </a:r>
            <a:br>
              <a:rPr lang="en-US" dirty="0" smtClean="0"/>
            </a:br>
            <a:r>
              <a:rPr lang="en-US" dirty="0" smtClean="0"/>
              <a:t>title style</a:t>
            </a:r>
            <a:endParaRPr lang="en-US" dirty="0"/>
          </a:p>
        </p:txBody>
      </p:sp>
      <p:sp>
        <p:nvSpPr>
          <p:cNvPr id="3" name="Text Placeholder 2"/>
          <p:cNvSpPr>
            <a:spLocks noGrp="1"/>
          </p:cNvSpPr>
          <p:nvPr>
            <p:ph type="body" idx="1"/>
          </p:nvPr>
        </p:nvSpPr>
        <p:spPr>
          <a:xfrm>
            <a:off x="457200" y="21796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819399"/>
            <a:ext cx="4040188" cy="330676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21796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645025" y="2819399"/>
            <a:ext cx="4041775" cy="330676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A04C4FE-79D3-9745-A085-EDF854A52DB4}" type="datetimeFigureOut">
              <a:rPr lang="en-US" smtClean="0"/>
              <a:pPr/>
              <a:t>5/3/2011</a:t>
            </a:fld>
            <a:endParaRPr lang="en-US"/>
          </a:p>
        </p:txBody>
      </p:sp>
      <p:sp>
        <p:nvSpPr>
          <p:cNvPr id="9" name="Slide Number Placeholder 8"/>
          <p:cNvSpPr>
            <a:spLocks noGrp="1"/>
          </p:cNvSpPr>
          <p:nvPr>
            <p:ph type="sldNum" sz="quarter" idx="12"/>
          </p:nvPr>
        </p:nvSpPr>
        <p:spPr/>
        <p:txBody>
          <a:bodyPr/>
          <a:lstStyle/>
          <a:p>
            <a:fld id="{8E487FB2-EF24-2740-A03A-D3BCC53C1AE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A04C4FE-79D3-9745-A085-EDF854A52DB4}" type="datetimeFigureOut">
              <a:rPr lang="en-US" smtClean="0"/>
              <a:pPr/>
              <a:t>5/3/2011</a:t>
            </a:fld>
            <a:endParaRPr lang="en-US"/>
          </a:p>
        </p:txBody>
      </p:sp>
      <p:sp>
        <p:nvSpPr>
          <p:cNvPr id="5" name="Slide Number Placeholder 4"/>
          <p:cNvSpPr>
            <a:spLocks noGrp="1"/>
          </p:cNvSpPr>
          <p:nvPr>
            <p:ph type="sldNum" sz="quarter" idx="12"/>
          </p:nvPr>
        </p:nvSpPr>
        <p:spPr/>
        <p:txBody>
          <a:bodyPr/>
          <a:lstStyle/>
          <a:p>
            <a:fld id="{8E487FB2-EF24-2740-A03A-D3BCC53C1AE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04C4FE-79D3-9745-A085-EDF854A52DB4}" type="datetimeFigureOut">
              <a:rPr lang="en-US" smtClean="0"/>
              <a:pPr/>
              <a:t>5/3/2011</a:t>
            </a:fld>
            <a:endParaRPr lang="en-US"/>
          </a:p>
        </p:txBody>
      </p:sp>
      <p:sp>
        <p:nvSpPr>
          <p:cNvPr id="4" name="Slide Number Placeholder 3"/>
          <p:cNvSpPr>
            <a:spLocks noGrp="1"/>
          </p:cNvSpPr>
          <p:nvPr>
            <p:ph type="sldNum" sz="quarter" idx="12"/>
          </p:nvPr>
        </p:nvSpPr>
        <p:spPr/>
        <p:txBody>
          <a:bodyPr/>
          <a:lstStyle/>
          <a:p>
            <a:fld id="{8E487FB2-EF24-2740-A03A-D3BCC53C1AE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04C4FE-79D3-9745-A085-EDF854A52DB4}" type="datetimeFigureOut">
              <a:rPr lang="en-US" smtClean="0"/>
              <a:pPr/>
              <a:t>5/3/2011</a:t>
            </a:fld>
            <a:endParaRPr lang="en-US"/>
          </a:p>
        </p:txBody>
      </p:sp>
      <p:sp>
        <p:nvSpPr>
          <p:cNvPr id="7" name="Slide Number Placeholder 6"/>
          <p:cNvSpPr>
            <a:spLocks noGrp="1"/>
          </p:cNvSpPr>
          <p:nvPr>
            <p:ph type="sldNum" sz="quarter" idx="12"/>
          </p:nvPr>
        </p:nvSpPr>
        <p:spPr/>
        <p:txBody>
          <a:bodyPr/>
          <a:lstStyle/>
          <a:p>
            <a:fld id="{8E487FB2-EF24-2740-A03A-D3BCC53C1AE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04C4FE-79D3-9745-A085-EDF854A52DB4}" type="datetimeFigureOut">
              <a:rPr lang="en-US" smtClean="0"/>
              <a:pPr/>
              <a:t>5/3/2011</a:t>
            </a:fld>
            <a:endParaRPr lang="en-US"/>
          </a:p>
        </p:txBody>
      </p:sp>
      <p:sp>
        <p:nvSpPr>
          <p:cNvPr id="7" name="Slide Number Placeholder 6"/>
          <p:cNvSpPr>
            <a:spLocks noGrp="1"/>
          </p:cNvSpPr>
          <p:nvPr>
            <p:ph type="sldNum" sz="quarter" idx="12"/>
          </p:nvPr>
        </p:nvSpPr>
        <p:spPr/>
        <p:txBody>
          <a:bodyPr/>
          <a:lstStyle/>
          <a:p>
            <a:fld id="{8E487FB2-EF24-2740-A03A-D3BCC53C1AE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00200" y="228600"/>
            <a:ext cx="7086600" cy="1828800"/>
          </a:xfrm>
          <a:prstGeom prst="rect">
            <a:avLst/>
          </a:prstGeom>
        </p:spPr>
        <p:txBody>
          <a:bodyPr vert="horz" lIns="91440" tIns="45720" rIns="91440" bIns="45720" rtlCol="0" anchor="t">
            <a:normAutofit/>
          </a:bodyPr>
          <a:lstStyle/>
          <a:p>
            <a:r>
              <a:rPr lang="en-US" dirty="0" smtClean="0"/>
              <a:t>Click to edit Master</a:t>
            </a:r>
            <a:br>
              <a:rPr lang="en-US" dirty="0" smtClean="0"/>
            </a:br>
            <a:r>
              <a:rPr lang="en-US" dirty="0" smtClean="0"/>
              <a:t>title style</a:t>
            </a:r>
            <a:endParaRPr lang="en-US" dirty="0"/>
          </a:p>
        </p:txBody>
      </p:sp>
      <p:sp>
        <p:nvSpPr>
          <p:cNvPr id="3" name="Text Placeholder 2"/>
          <p:cNvSpPr>
            <a:spLocks noGrp="1"/>
          </p:cNvSpPr>
          <p:nvPr>
            <p:ph type="body" idx="1"/>
          </p:nvPr>
        </p:nvSpPr>
        <p:spPr>
          <a:xfrm>
            <a:off x="457200" y="2362200"/>
            <a:ext cx="8229600" cy="3763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152400" y="6492875"/>
            <a:ext cx="914400" cy="365125"/>
          </a:xfrm>
          <a:prstGeom prst="rect">
            <a:avLst/>
          </a:prstGeom>
        </p:spPr>
        <p:txBody>
          <a:bodyPr vert="horz" lIns="91440" tIns="45720" rIns="91440" bIns="45720" rtlCol="0" anchor="ctr"/>
          <a:lstStyle>
            <a:lvl1pPr algn="l">
              <a:defRPr sz="1200">
                <a:solidFill>
                  <a:schemeClr val="bg1"/>
                </a:solidFill>
              </a:defRPr>
            </a:lvl1pPr>
          </a:lstStyle>
          <a:p>
            <a:fld id="{CA04C4FE-79D3-9745-A085-EDF854A52DB4}" type="datetimeFigureOut">
              <a:rPr lang="en-US" smtClean="0"/>
              <a:pPr/>
              <a:t>5/3/2011</a:t>
            </a:fld>
            <a:endParaRPr lang="en-US" dirty="0"/>
          </a:p>
        </p:txBody>
      </p:sp>
      <p:sp>
        <p:nvSpPr>
          <p:cNvPr id="6" name="Slide Number Placeholder 5"/>
          <p:cNvSpPr>
            <a:spLocks noGrp="1"/>
          </p:cNvSpPr>
          <p:nvPr>
            <p:ph type="sldNum" sz="quarter" idx="4"/>
          </p:nvPr>
        </p:nvSpPr>
        <p:spPr>
          <a:xfrm>
            <a:off x="1066800" y="6477000"/>
            <a:ext cx="533400" cy="365125"/>
          </a:xfrm>
          <a:prstGeom prst="rect">
            <a:avLst/>
          </a:prstGeom>
        </p:spPr>
        <p:txBody>
          <a:bodyPr vert="horz" lIns="91440" tIns="45720" rIns="91440" bIns="45720" rtlCol="0" anchor="ctr"/>
          <a:lstStyle>
            <a:lvl1pPr algn="r">
              <a:defRPr sz="1200">
                <a:solidFill>
                  <a:schemeClr val="bg1"/>
                </a:solidFill>
              </a:defRPr>
            </a:lvl1pPr>
          </a:lstStyle>
          <a:p>
            <a:fld id="{8E487FB2-EF24-2740-A03A-D3BCC53C1AE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xStyles>
    <p:titleStyle>
      <a:lvl1pPr algn="r" defTabSz="457200" rtl="0" eaLnBrk="1" latinLnBrk="0" hangingPunct="1">
        <a:spcBef>
          <a:spcPct val="0"/>
        </a:spcBef>
        <a:buNone/>
        <a:defRPr sz="4800" kern="1200">
          <a:solidFill>
            <a:schemeClr val="tx2"/>
          </a:solidFill>
          <a:latin typeface="Arial"/>
          <a:ea typeface="+mj-ea"/>
          <a:cs typeface="Arial"/>
        </a:defRPr>
      </a:lvl1pPr>
    </p:titleStyle>
    <p:bodyStyle>
      <a:lvl1pPr marL="342900" indent="-342900" algn="l" defTabSz="457200" rtl="0" eaLnBrk="1" latinLnBrk="0" hangingPunct="1">
        <a:spcBef>
          <a:spcPct val="20000"/>
        </a:spcBef>
        <a:buClr>
          <a:schemeClr val="tx1"/>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chemeClr val="tx1"/>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chemeClr val="tx1"/>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chemeClr val="tx1"/>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chemeClr val="tx1"/>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8D2511C-46E0-4EA7-861C-72BB10D2337F}" type="slidenum">
              <a:rPr lang="en-US"/>
              <a:pPr>
                <a:defRPr/>
              </a:pPr>
              <a:t>10</a:t>
            </a:fld>
            <a:r>
              <a:rPr lang="en-US" b="0">
                <a:solidFill>
                  <a:srgbClr val="000000"/>
                </a:solidFill>
              </a:rPr>
              <a:t> </a:t>
            </a:r>
          </a:p>
        </p:txBody>
      </p:sp>
      <p:sp>
        <p:nvSpPr>
          <p:cNvPr id="25603" name="Rectangle 2"/>
          <p:cNvSpPr>
            <a:spLocks noGrp="1" noChangeArrowheads="1"/>
          </p:cNvSpPr>
          <p:nvPr>
            <p:ph type="title"/>
          </p:nvPr>
        </p:nvSpPr>
        <p:spPr/>
        <p:txBody>
          <a:bodyPr/>
          <a:lstStyle/>
          <a:p>
            <a:pPr eaLnBrk="1" hangingPunct="1"/>
            <a:r>
              <a:rPr lang="en-US" sz="1800" smtClean="0"/>
              <a:t>USE OF A CLAIMS TRIAGE WORKSHOP TO CHOOSE AN ANALYSIS METHOD</a:t>
            </a:r>
          </a:p>
        </p:txBody>
      </p:sp>
      <p:sp>
        <p:nvSpPr>
          <p:cNvPr id="25604" name="Rectangle 3"/>
          <p:cNvSpPr>
            <a:spLocks noGrp="1" noChangeArrowheads="1"/>
          </p:cNvSpPr>
          <p:nvPr>
            <p:ph type="body" idx="1"/>
          </p:nvPr>
        </p:nvSpPr>
        <p:spPr/>
        <p:txBody>
          <a:bodyPr>
            <a:normAutofit/>
          </a:bodyPr>
          <a:lstStyle/>
          <a:p>
            <a:pPr algn="ctr" eaLnBrk="1" hangingPunct="1">
              <a:buFontTx/>
              <a:buNone/>
            </a:pPr>
            <a:endParaRPr lang="en-US" sz="2000" b="1" dirty="0" smtClean="0"/>
          </a:p>
          <a:p>
            <a:pPr algn="ctr" eaLnBrk="1" hangingPunct="1">
              <a:buFontTx/>
              <a:buNone/>
            </a:pPr>
            <a:r>
              <a:rPr lang="en-US" sz="2400" b="1" dirty="0" smtClean="0"/>
              <a:t>Information Needed for the Triage Session</a:t>
            </a:r>
          </a:p>
          <a:p>
            <a:pPr algn="just"/>
            <a:endParaRPr lang="en-US" sz="2000" dirty="0" smtClean="0"/>
          </a:p>
          <a:p>
            <a:pPr algn="just"/>
            <a:r>
              <a:rPr lang="en-US" sz="2800" dirty="0" smtClean="0"/>
              <a:t>Dispute Facts</a:t>
            </a:r>
          </a:p>
          <a:p>
            <a:pPr lvl="1"/>
            <a:r>
              <a:rPr lang="en-US" sz="2400" dirty="0" smtClean="0"/>
              <a:t>An understanding of the dispute</a:t>
            </a:r>
          </a:p>
          <a:p>
            <a:pPr lvl="1"/>
            <a:r>
              <a:rPr lang="en-US" sz="2400" dirty="0" smtClean="0"/>
              <a:t>Size of the dispute</a:t>
            </a:r>
          </a:p>
          <a:p>
            <a:pPr lvl="1"/>
            <a:r>
              <a:rPr lang="en-US" sz="2400" dirty="0" smtClean="0"/>
              <a:t>Start of dispute</a:t>
            </a:r>
          </a:p>
          <a:p>
            <a:pPr lvl="1"/>
            <a:r>
              <a:rPr lang="en-US" sz="2400" dirty="0" smtClean="0"/>
              <a:t>Duration of the dispute</a:t>
            </a:r>
          </a:p>
          <a:p>
            <a:pPr lvl="1"/>
            <a:r>
              <a:rPr lang="en-US" sz="2400" dirty="0" smtClean="0"/>
              <a:t>Prior dispute communications</a:t>
            </a:r>
          </a:p>
          <a:p>
            <a:pPr lvl="1"/>
            <a:r>
              <a:rPr lang="en-US" sz="2400" dirty="0" smtClean="0"/>
              <a:t>Current dispute documentation/tracking efforts</a:t>
            </a:r>
          </a:p>
          <a:p>
            <a:pPr lvl="1" algn="just"/>
            <a:endParaRPr lang="en-US" sz="2000" dirty="0" smtClean="0">
              <a:solidFill>
                <a:schemeClr val="tx2"/>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48941E2-24A7-47BF-8EA4-8497DBD4F9E7}" type="slidenum">
              <a:rPr lang="en-US"/>
              <a:pPr>
                <a:defRPr/>
              </a:pPr>
              <a:t>11</a:t>
            </a:fld>
            <a:r>
              <a:rPr lang="en-US" b="0">
                <a:solidFill>
                  <a:srgbClr val="000000"/>
                </a:solidFill>
              </a:rPr>
              <a:t> </a:t>
            </a:r>
          </a:p>
        </p:txBody>
      </p:sp>
      <p:sp>
        <p:nvSpPr>
          <p:cNvPr id="26627" name="Rectangle 2"/>
          <p:cNvSpPr>
            <a:spLocks noGrp="1" noChangeArrowheads="1"/>
          </p:cNvSpPr>
          <p:nvPr>
            <p:ph type="title"/>
          </p:nvPr>
        </p:nvSpPr>
        <p:spPr/>
        <p:txBody>
          <a:bodyPr/>
          <a:lstStyle/>
          <a:p>
            <a:pPr eaLnBrk="1" hangingPunct="1"/>
            <a:r>
              <a:rPr lang="en-US" sz="1800" smtClean="0"/>
              <a:t>USE OF A CLAIMS TRIAGE WORKSHOP TO CHOOSE AN ANALYSIS METHOD</a:t>
            </a:r>
          </a:p>
        </p:txBody>
      </p:sp>
      <p:sp>
        <p:nvSpPr>
          <p:cNvPr id="26628" name="Rectangle 3"/>
          <p:cNvSpPr>
            <a:spLocks noGrp="1" noChangeArrowheads="1"/>
          </p:cNvSpPr>
          <p:nvPr>
            <p:ph type="body" idx="1"/>
          </p:nvPr>
        </p:nvSpPr>
        <p:spPr/>
        <p:txBody>
          <a:bodyPr>
            <a:normAutofit/>
          </a:bodyPr>
          <a:lstStyle/>
          <a:p>
            <a:pPr algn="ctr" eaLnBrk="1" hangingPunct="1">
              <a:buFontTx/>
              <a:buNone/>
            </a:pPr>
            <a:endParaRPr lang="en-US" sz="2000" b="1" dirty="0" smtClean="0"/>
          </a:p>
          <a:p>
            <a:pPr algn="ctr" eaLnBrk="1" hangingPunct="1">
              <a:buFontTx/>
              <a:buNone/>
            </a:pPr>
            <a:r>
              <a:rPr lang="en-US" sz="2400" b="1" dirty="0" smtClean="0"/>
              <a:t>Information Needed for the Triage Session</a:t>
            </a:r>
          </a:p>
          <a:p>
            <a:pPr algn="just"/>
            <a:endParaRPr lang="en-US" sz="2000" dirty="0" smtClean="0"/>
          </a:p>
          <a:p>
            <a:pPr algn="just"/>
            <a:r>
              <a:rPr lang="en-US" sz="2800" dirty="0" smtClean="0"/>
              <a:t>Legal Facts</a:t>
            </a:r>
          </a:p>
          <a:p>
            <a:pPr lvl="1"/>
            <a:r>
              <a:rPr lang="en-US" sz="2400" dirty="0" smtClean="0"/>
              <a:t>Litigation calendar</a:t>
            </a:r>
          </a:p>
          <a:p>
            <a:pPr lvl="1"/>
            <a:r>
              <a:rPr lang="en-US" sz="2400" dirty="0" smtClean="0"/>
              <a:t>Contract claims process</a:t>
            </a:r>
          </a:p>
          <a:p>
            <a:pPr lvl="1"/>
            <a:r>
              <a:rPr lang="en-US" sz="2400" dirty="0" smtClean="0"/>
              <a:t>Prior claim communications</a:t>
            </a:r>
          </a:p>
          <a:p>
            <a:pPr lvl="1"/>
            <a:r>
              <a:rPr lang="en-US" sz="2400" dirty="0" smtClean="0"/>
              <a:t>Current status of claim</a:t>
            </a:r>
          </a:p>
          <a:p>
            <a:pPr lvl="1"/>
            <a:r>
              <a:rPr lang="en-US" sz="2400" dirty="0" smtClean="0"/>
              <a:t>Any rebuttal arguments known at this time</a:t>
            </a:r>
          </a:p>
          <a:p>
            <a:pPr lvl="1"/>
            <a:r>
              <a:rPr lang="en-US" sz="2400" dirty="0" smtClean="0"/>
              <a:t>Any risks from counterclaims</a:t>
            </a:r>
          </a:p>
          <a:p>
            <a:pPr lvl="1" algn="just"/>
            <a:endParaRPr lang="en-US" sz="2000" dirty="0" smtClean="0">
              <a:solidFill>
                <a:schemeClr val="tx2"/>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1DCE31B-DABD-4468-8519-5F23D1BB80F6}" type="slidenum">
              <a:rPr lang="en-US"/>
              <a:pPr>
                <a:defRPr/>
              </a:pPr>
              <a:t>12</a:t>
            </a:fld>
            <a:r>
              <a:rPr lang="en-US" b="0">
                <a:solidFill>
                  <a:srgbClr val="000000"/>
                </a:solidFill>
              </a:rPr>
              <a:t> </a:t>
            </a:r>
          </a:p>
        </p:txBody>
      </p:sp>
      <p:sp>
        <p:nvSpPr>
          <p:cNvPr id="27651" name="Rectangle 2"/>
          <p:cNvSpPr>
            <a:spLocks noGrp="1" noChangeArrowheads="1"/>
          </p:cNvSpPr>
          <p:nvPr>
            <p:ph type="title"/>
          </p:nvPr>
        </p:nvSpPr>
        <p:spPr/>
        <p:txBody>
          <a:bodyPr/>
          <a:lstStyle/>
          <a:p>
            <a:pPr eaLnBrk="1" hangingPunct="1"/>
            <a:r>
              <a:rPr lang="en-US" sz="1800" smtClean="0"/>
              <a:t>USE OF A CLAIMS TRIAGE WORKSHOP TO CHOOSE AN ANALYSIS METHOD</a:t>
            </a:r>
          </a:p>
        </p:txBody>
      </p:sp>
      <p:sp>
        <p:nvSpPr>
          <p:cNvPr id="27652" name="Rectangle 3"/>
          <p:cNvSpPr>
            <a:spLocks noGrp="1" noChangeArrowheads="1"/>
          </p:cNvSpPr>
          <p:nvPr>
            <p:ph type="body" idx="1"/>
          </p:nvPr>
        </p:nvSpPr>
        <p:spPr/>
        <p:txBody>
          <a:bodyPr>
            <a:normAutofit fontScale="92500" lnSpcReduction="10000"/>
          </a:bodyPr>
          <a:lstStyle/>
          <a:p>
            <a:pPr algn="ctr" eaLnBrk="1" hangingPunct="1">
              <a:buFontTx/>
              <a:buNone/>
            </a:pPr>
            <a:endParaRPr lang="en-US" sz="2000" b="1" dirty="0" smtClean="0"/>
          </a:p>
          <a:p>
            <a:pPr algn="ctr" eaLnBrk="1" hangingPunct="1">
              <a:buFontTx/>
              <a:buNone/>
            </a:pPr>
            <a:r>
              <a:rPr lang="en-US" sz="2400" b="1" dirty="0" smtClean="0"/>
              <a:t>Information Needed for the Triage Session</a:t>
            </a:r>
          </a:p>
          <a:p>
            <a:pPr algn="just"/>
            <a:endParaRPr lang="en-US" sz="2000" dirty="0" smtClean="0"/>
          </a:p>
          <a:p>
            <a:pPr algn="just"/>
            <a:r>
              <a:rPr lang="en-US" sz="2800" dirty="0" smtClean="0"/>
              <a:t>Source Documents and Data Validation</a:t>
            </a:r>
          </a:p>
          <a:p>
            <a:pPr lvl="1"/>
            <a:r>
              <a:rPr lang="en-US" sz="1900" dirty="0" smtClean="0"/>
              <a:t>Contract</a:t>
            </a:r>
          </a:p>
          <a:p>
            <a:pPr lvl="1"/>
            <a:r>
              <a:rPr lang="en-US" sz="1900" dirty="0" smtClean="0"/>
              <a:t>Plans and specifications</a:t>
            </a:r>
          </a:p>
          <a:p>
            <a:pPr lvl="1"/>
            <a:r>
              <a:rPr lang="en-US" sz="1900" dirty="0" smtClean="0"/>
              <a:t>Project baseline schedule</a:t>
            </a:r>
          </a:p>
          <a:p>
            <a:pPr lvl="1"/>
            <a:r>
              <a:rPr lang="en-US" sz="1900" dirty="0" smtClean="0"/>
              <a:t>Schedule update</a:t>
            </a:r>
          </a:p>
          <a:p>
            <a:pPr lvl="1"/>
            <a:r>
              <a:rPr lang="en-US" sz="1900" dirty="0" smtClean="0"/>
              <a:t>As-built information and accuracy</a:t>
            </a:r>
          </a:p>
          <a:p>
            <a:pPr lvl="1"/>
            <a:r>
              <a:rPr lang="en-US" sz="1900" dirty="0" smtClean="0"/>
              <a:t>Contemporaneous validation sources (daily field reports, time cards)</a:t>
            </a:r>
          </a:p>
          <a:p>
            <a:pPr lvl="1"/>
            <a:r>
              <a:rPr lang="en-US" sz="1900" dirty="0" smtClean="0"/>
              <a:t>Detailed bid estimate</a:t>
            </a:r>
          </a:p>
          <a:p>
            <a:pPr lvl="1"/>
            <a:r>
              <a:rPr lang="en-US" sz="1900" dirty="0" smtClean="0"/>
              <a:t>Job cost reports</a:t>
            </a:r>
          </a:p>
          <a:p>
            <a:pPr lvl="1"/>
            <a:r>
              <a:rPr lang="en-US" sz="1900" dirty="0" smtClean="0"/>
              <a:t>Requests for information</a:t>
            </a:r>
          </a:p>
          <a:p>
            <a:pPr lvl="1"/>
            <a:r>
              <a:rPr lang="en-US" sz="1900" dirty="0" smtClean="0"/>
              <a:t>Change orders</a:t>
            </a:r>
          </a:p>
          <a:p>
            <a:pPr lvl="1"/>
            <a:r>
              <a:rPr lang="en-US" sz="1900" dirty="0" smtClean="0"/>
              <a:t>Internal client analyses or reports</a:t>
            </a:r>
            <a:endParaRPr lang="en-US" sz="1800" dirty="0" smtClean="0"/>
          </a:p>
          <a:p>
            <a:pPr lvl="1" algn="just"/>
            <a:endParaRPr lang="en-US" sz="2000" dirty="0" smtClean="0">
              <a:solidFill>
                <a:schemeClr val="tx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0C9CD94-D92D-45EF-A47A-18962515AE77}" type="slidenum">
              <a:rPr lang="en-US"/>
              <a:pPr>
                <a:defRPr/>
              </a:pPr>
              <a:t>13</a:t>
            </a:fld>
            <a:r>
              <a:rPr lang="en-US" b="0">
                <a:solidFill>
                  <a:srgbClr val="000000"/>
                </a:solidFill>
              </a:rPr>
              <a:t> </a:t>
            </a:r>
          </a:p>
        </p:txBody>
      </p:sp>
      <p:sp>
        <p:nvSpPr>
          <p:cNvPr id="28675" name="Rectangle 2"/>
          <p:cNvSpPr>
            <a:spLocks noGrp="1" noChangeArrowheads="1"/>
          </p:cNvSpPr>
          <p:nvPr>
            <p:ph type="title"/>
          </p:nvPr>
        </p:nvSpPr>
        <p:spPr/>
        <p:txBody>
          <a:bodyPr/>
          <a:lstStyle/>
          <a:p>
            <a:pPr eaLnBrk="1" hangingPunct="1"/>
            <a:r>
              <a:rPr lang="en-US" sz="1800" smtClean="0"/>
              <a:t>USE OF A CLAIMS TRIAGE WORKSHOP TO CHOOSE AN ANALYSIS METHOD</a:t>
            </a:r>
          </a:p>
        </p:txBody>
      </p:sp>
      <p:sp>
        <p:nvSpPr>
          <p:cNvPr id="28676" name="Rectangle 3"/>
          <p:cNvSpPr>
            <a:spLocks noGrp="1" noChangeArrowheads="1"/>
          </p:cNvSpPr>
          <p:nvPr>
            <p:ph type="body" idx="1"/>
          </p:nvPr>
        </p:nvSpPr>
        <p:spPr/>
        <p:txBody>
          <a:bodyPr>
            <a:normAutofit/>
          </a:bodyPr>
          <a:lstStyle/>
          <a:p>
            <a:pPr algn="ctr" eaLnBrk="1" hangingPunct="1">
              <a:buFontTx/>
              <a:buNone/>
            </a:pPr>
            <a:endParaRPr lang="en-US" sz="2000" b="1" dirty="0" smtClean="0"/>
          </a:p>
          <a:p>
            <a:pPr algn="ctr" eaLnBrk="1" hangingPunct="1">
              <a:buFontTx/>
              <a:buNone/>
            </a:pPr>
            <a:r>
              <a:rPr lang="en-US" sz="2400" b="1" dirty="0" smtClean="0"/>
              <a:t>Information Needed for the Triage Session</a:t>
            </a:r>
          </a:p>
          <a:p>
            <a:pPr algn="just"/>
            <a:endParaRPr lang="en-US" sz="2000" dirty="0" smtClean="0"/>
          </a:p>
          <a:p>
            <a:pPr algn="just"/>
            <a:r>
              <a:rPr lang="en-US" sz="2800" dirty="0" smtClean="0"/>
              <a:t>Tasking and Budgeting</a:t>
            </a:r>
          </a:p>
          <a:p>
            <a:pPr lvl="1"/>
            <a:r>
              <a:rPr lang="en-US" sz="2400" dirty="0" smtClean="0"/>
              <a:t>Timeline for performance of the analysis</a:t>
            </a:r>
          </a:p>
          <a:p>
            <a:pPr lvl="1"/>
            <a:r>
              <a:rPr lang="en-US" sz="2400" dirty="0" smtClean="0"/>
              <a:t>Interim deliverables</a:t>
            </a:r>
          </a:p>
          <a:p>
            <a:pPr lvl="1"/>
            <a:r>
              <a:rPr lang="en-US" sz="2400" dirty="0" smtClean="0"/>
              <a:t>Budgetary constraints</a:t>
            </a:r>
          </a:p>
          <a:p>
            <a:pPr lvl="1"/>
            <a:r>
              <a:rPr lang="en-US" sz="2400" dirty="0" smtClean="0"/>
              <a:t>Methodology discussion</a:t>
            </a:r>
          </a:p>
          <a:p>
            <a:pPr lvl="1"/>
            <a:r>
              <a:rPr lang="en-US" sz="2400" dirty="0" smtClean="0"/>
              <a:t>Initial estimate of effort</a:t>
            </a:r>
          </a:p>
          <a:p>
            <a:pPr lvl="1"/>
            <a:r>
              <a:rPr lang="en-US" sz="2400" dirty="0" smtClean="0"/>
              <a:t>Client directive(s)</a:t>
            </a:r>
          </a:p>
          <a:p>
            <a:pPr lvl="1" algn="just"/>
            <a:endParaRPr lang="en-US" sz="2000" dirty="0" smtClean="0">
              <a:solidFill>
                <a:schemeClr val="tx2"/>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0864EFFA-2F46-4CF5-B6DC-7D95FE62E57F}" type="slidenum">
              <a:rPr lang="en-US"/>
              <a:pPr>
                <a:defRPr/>
              </a:pPr>
              <a:t>14</a:t>
            </a:fld>
            <a:r>
              <a:rPr lang="en-US" b="0">
                <a:solidFill>
                  <a:srgbClr val="000000"/>
                </a:solidFill>
              </a:rPr>
              <a:t> </a:t>
            </a:r>
          </a:p>
        </p:txBody>
      </p:sp>
      <p:sp>
        <p:nvSpPr>
          <p:cNvPr id="29699" name="Rectangle 2"/>
          <p:cNvSpPr>
            <a:spLocks noGrp="1" noChangeArrowheads="1"/>
          </p:cNvSpPr>
          <p:nvPr>
            <p:ph type="title"/>
          </p:nvPr>
        </p:nvSpPr>
        <p:spPr/>
        <p:txBody>
          <a:bodyPr/>
          <a:lstStyle/>
          <a:p>
            <a:pPr eaLnBrk="1" hangingPunct="1"/>
            <a:r>
              <a:rPr lang="en-US" sz="1800" smtClean="0"/>
              <a:t>USE OF A CLAIMS TRIAGE WORKSHOP TO CHOOSE AN ANALYSIS METHOD</a:t>
            </a:r>
          </a:p>
        </p:txBody>
      </p:sp>
      <p:sp>
        <p:nvSpPr>
          <p:cNvPr id="29700" name="Rectangle 3"/>
          <p:cNvSpPr>
            <a:spLocks noGrp="1" noChangeArrowheads="1"/>
          </p:cNvSpPr>
          <p:nvPr>
            <p:ph type="body" idx="1"/>
          </p:nvPr>
        </p:nvSpPr>
        <p:spPr/>
        <p:txBody>
          <a:bodyPr/>
          <a:lstStyle/>
          <a:p>
            <a:pPr algn="ctr" eaLnBrk="1" hangingPunct="1">
              <a:buFontTx/>
              <a:buNone/>
            </a:pPr>
            <a:endParaRPr lang="en-US" sz="2000" b="1" smtClean="0"/>
          </a:p>
          <a:p>
            <a:pPr algn="ctr" eaLnBrk="1" hangingPunct="1">
              <a:buFontTx/>
              <a:buNone/>
            </a:pPr>
            <a:r>
              <a:rPr lang="en-US" sz="2400" b="1" smtClean="0"/>
              <a:t>Expected Outcome from the Triage Session</a:t>
            </a:r>
          </a:p>
          <a:p>
            <a:pPr algn="just"/>
            <a:endParaRPr lang="en-US" sz="2000" smtClean="0"/>
          </a:p>
          <a:p>
            <a:pPr algn="just"/>
            <a:r>
              <a:rPr lang="en-US" sz="2400" smtClean="0">
                <a:solidFill>
                  <a:schemeClr val="accent2"/>
                </a:solidFill>
              </a:rPr>
              <a:t>Eliminate potential methodologies</a:t>
            </a:r>
          </a:p>
          <a:p>
            <a:pPr algn="just"/>
            <a:r>
              <a:rPr lang="en-US" sz="2400" smtClean="0">
                <a:solidFill>
                  <a:schemeClr val="accent2"/>
                </a:solidFill>
              </a:rPr>
              <a:t>Focused need on missing information</a:t>
            </a:r>
          </a:p>
          <a:p>
            <a:pPr algn="just"/>
            <a:r>
              <a:rPr lang="en-US" sz="2400" smtClean="0">
                <a:solidFill>
                  <a:schemeClr val="accent2"/>
                </a:solidFill>
              </a:rPr>
              <a:t>Better-performance of final methodology selection</a:t>
            </a:r>
          </a:p>
          <a:p>
            <a:pPr algn="just"/>
            <a:r>
              <a:rPr lang="en-US" sz="2400" smtClean="0">
                <a:solidFill>
                  <a:schemeClr val="accent2"/>
                </a:solidFill>
              </a:rPr>
              <a:t>Quality Control in process of methodology selection</a:t>
            </a:r>
          </a:p>
          <a:p>
            <a:pPr algn="just"/>
            <a:r>
              <a:rPr lang="en-US" sz="2400" smtClean="0">
                <a:solidFill>
                  <a:schemeClr val="accent2"/>
                </a:solidFill>
              </a:rPr>
              <a:t>Confidence in methodology selection</a:t>
            </a:r>
          </a:p>
          <a:p>
            <a:pPr algn="just"/>
            <a:endParaRPr lang="en-US" sz="2600" smtClean="0">
              <a:solidFill>
                <a:schemeClr val="tx2"/>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92F8DF2-63E9-42D7-8275-8FF136FB2822}" type="slidenum">
              <a:rPr lang="en-US"/>
              <a:pPr>
                <a:defRPr/>
              </a:pPr>
              <a:t>15</a:t>
            </a:fld>
            <a:r>
              <a:rPr lang="en-US" b="0">
                <a:solidFill>
                  <a:srgbClr val="000000"/>
                </a:solidFill>
              </a:rPr>
              <a:t> </a:t>
            </a:r>
          </a:p>
        </p:txBody>
      </p:sp>
      <p:sp>
        <p:nvSpPr>
          <p:cNvPr id="30723" name="Rectangle 2"/>
          <p:cNvSpPr>
            <a:spLocks noGrp="1" noChangeArrowheads="1"/>
          </p:cNvSpPr>
          <p:nvPr>
            <p:ph type="title"/>
          </p:nvPr>
        </p:nvSpPr>
        <p:spPr/>
        <p:txBody>
          <a:bodyPr/>
          <a:lstStyle/>
          <a:p>
            <a:pPr eaLnBrk="1" hangingPunct="1"/>
            <a:r>
              <a:rPr lang="en-US" sz="1800" smtClean="0"/>
              <a:t>USE OF A CLAIMS TRIAGE WORKSHOP TO CHOOSE AN ANALYSIS METHOD</a:t>
            </a:r>
          </a:p>
        </p:txBody>
      </p:sp>
      <p:sp>
        <p:nvSpPr>
          <p:cNvPr id="30724" name="Rectangle 3"/>
          <p:cNvSpPr>
            <a:spLocks noGrp="1" noChangeArrowheads="1"/>
          </p:cNvSpPr>
          <p:nvPr>
            <p:ph type="body" idx="1"/>
          </p:nvPr>
        </p:nvSpPr>
        <p:spPr/>
        <p:txBody>
          <a:bodyPr>
            <a:normAutofit/>
          </a:bodyPr>
          <a:lstStyle/>
          <a:p>
            <a:pPr algn="ctr" eaLnBrk="1" hangingPunct="1">
              <a:buFontTx/>
              <a:buNone/>
            </a:pPr>
            <a:endParaRPr lang="en-US" sz="2000" b="1" smtClean="0"/>
          </a:p>
          <a:p>
            <a:pPr algn="ctr" eaLnBrk="1" hangingPunct="1">
              <a:buFontTx/>
              <a:buNone/>
            </a:pPr>
            <a:r>
              <a:rPr lang="en-US" sz="2400" b="1" smtClean="0"/>
              <a:t>The Triage Session</a:t>
            </a:r>
          </a:p>
          <a:p>
            <a:pPr algn="just"/>
            <a:endParaRPr lang="en-US" sz="2000" smtClean="0"/>
          </a:p>
          <a:p>
            <a:pPr algn="just"/>
            <a:r>
              <a:rPr lang="en-US" sz="2600" smtClean="0"/>
              <a:t>Distribute information prior to Triage</a:t>
            </a:r>
          </a:p>
          <a:p>
            <a:pPr lvl="1" algn="just"/>
            <a:r>
              <a:rPr lang="en-US" sz="2000" smtClean="0"/>
              <a:t>Documents acquired to date</a:t>
            </a:r>
          </a:p>
          <a:p>
            <a:pPr lvl="1" algn="just"/>
            <a:r>
              <a:rPr lang="en-US" sz="2000" smtClean="0"/>
              <a:t>Summary of dispute</a:t>
            </a:r>
          </a:p>
          <a:p>
            <a:pPr lvl="1" algn="just"/>
            <a:r>
              <a:rPr lang="en-US" sz="2000" smtClean="0"/>
              <a:t>Client-interview information</a:t>
            </a:r>
          </a:p>
          <a:p>
            <a:pPr lvl="1" algn="just"/>
            <a:r>
              <a:rPr lang="en-US" sz="2000" smtClean="0"/>
              <a:t>Other “First Meeting Interview with the DR Client” information</a:t>
            </a:r>
          </a:p>
          <a:p>
            <a:pPr algn="just"/>
            <a:endParaRPr lang="en-US" sz="2600" smtClean="0">
              <a:solidFill>
                <a:schemeClr val="tx2"/>
              </a:solidFill>
            </a:endParaRPr>
          </a:p>
          <a:p>
            <a:pPr algn="just"/>
            <a:r>
              <a:rPr lang="en-US" sz="2600" smtClean="0">
                <a:solidFill>
                  <a:schemeClr val="tx2"/>
                </a:solidFill>
              </a:rPr>
              <a:t>The earlier the better</a:t>
            </a:r>
          </a:p>
          <a:p>
            <a:pPr algn="just"/>
            <a:r>
              <a:rPr lang="en-US" sz="2600" smtClean="0">
                <a:solidFill>
                  <a:schemeClr val="tx2"/>
                </a:solidFill>
              </a:rPr>
              <a:t>Well-briefed team = more effective Triage</a:t>
            </a:r>
          </a:p>
          <a:p>
            <a:pPr algn="just"/>
            <a:endParaRPr lang="en-US" sz="2600" smtClean="0">
              <a:solidFill>
                <a:schemeClr val="tx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512A5C62-5F7B-41E7-9F6D-3E3A531677C4}" type="slidenum">
              <a:rPr lang="en-US"/>
              <a:pPr>
                <a:defRPr/>
              </a:pPr>
              <a:t>16</a:t>
            </a:fld>
            <a:r>
              <a:rPr lang="en-US" b="0">
                <a:solidFill>
                  <a:srgbClr val="000000"/>
                </a:solidFill>
              </a:rPr>
              <a:t> </a:t>
            </a:r>
          </a:p>
        </p:txBody>
      </p:sp>
      <p:sp>
        <p:nvSpPr>
          <p:cNvPr id="31747" name="Rectangle 2"/>
          <p:cNvSpPr>
            <a:spLocks noGrp="1" noChangeArrowheads="1"/>
          </p:cNvSpPr>
          <p:nvPr>
            <p:ph type="title"/>
          </p:nvPr>
        </p:nvSpPr>
        <p:spPr/>
        <p:txBody>
          <a:bodyPr/>
          <a:lstStyle/>
          <a:p>
            <a:pPr eaLnBrk="1" hangingPunct="1"/>
            <a:r>
              <a:rPr lang="en-US" sz="1800" smtClean="0"/>
              <a:t>USE OF A CLAIMS TRIAGE WORKSHOP TO CHOOSE AN ANALYSIS METHOD</a:t>
            </a:r>
          </a:p>
        </p:txBody>
      </p:sp>
      <p:sp>
        <p:nvSpPr>
          <p:cNvPr id="31748" name="Rectangle 3"/>
          <p:cNvSpPr>
            <a:spLocks noGrp="1" noChangeArrowheads="1"/>
          </p:cNvSpPr>
          <p:nvPr>
            <p:ph type="body" idx="1"/>
          </p:nvPr>
        </p:nvSpPr>
        <p:spPr/>
        <p:txBody>
          <a:bodyPr>
            <a:normAutofit/>
          </a:bodyPr>
          <a:lstStyle/>
          <a:p>
            <a:pPr algn="ctr" eaLnBrk="1" hangingPunct="1">
              <a:buFontTx/>
              <a:buNone/>
            </a:pPr>
            <a:endParaRPr lang="en-US" sz="2000" b="1" dirty="0" smtClean="0"/>
          </a:p>
          <a:p>
            <a:pPr algn="ctr" eaLnBrk="1" hangingPunct="1">
              <a:buFontTx/>
              <a:buNone/>
            </a:pPr>
            <a:r>
              <a:rPr lang="en-US" sz="2400" b="1" dirty="0" smtClean="0"/>
              <a:t>The Triage Session</a:t>
            </a:r>
          </a:p>
          <a:p>
            <a:pPr algn="just"/>
            <a:endParaRPr lang="en-US" sz="2000" dirty="0" smtClean="0"/>
          </a:p>
          <a:p>
            <a:pPr algn="just"/>
            <a:r>
              <a:rPr lang="en-US" sz="2600" dirty="0" smtClean="0"/>
              <a:t>Review Project and Case Background</a:t>
            </a:r>
          </a:p>
          <a:p>
            <a:pPr lvl="1"/>
            <a:r>
              <a:rPr lang="en-US" sz="2400" dirty="0" smtClean="0"/>
              <a:t>Client overview</a:t>
            </a:r>
          </a:p>
          <a:p>
            <a:pPr lvl="1"/>
            <a:r>
              <a:rPr lang="en-US" sz="2400" dirty="0" smtClean="0"/>
              <a:t>Project summary</a:t>
            </a:r>
          </a:p>
          <a:p>
            <a:pPr lvl="1"/>
            <a:r>
              <a:rPr lang="en-US" sz="2400" dirty="0" smtClean="0"/>
              <a:t>Disputed issues summary</a:t>
            </a:r>
          </a:p>
          <a:p>
            <a:pPr lvl="1"/>
            <a:r>
              <a:rPr lang="en-US" sz="2400" dirty="0" smtClean="0"/>
              <a:t>Availability &amp; legitimacy of baseline &amp; updates</a:t>
            </a:r>
          </a:p>
          <a:p>
            <a:pPr lvl="1"/>
            <a:r>
              <a:rPr lang="en-US" sz="2400" dirty="0" smtClean="0"/>
              <a:t>Availability &amp; legitimacy of documents</a:t>
            </a:r>
          </a:p>
          <a:p>
            <a:pPr algn="just"/>
            <a:endParaRPr lang="en-US" sz="2600" dirty="0" smtClean="0">
              <a:solidFill>
                <a:schemeClr val="tx2"/>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a:xfrm>
            <a:off x="152400" y="6400800"/>
            <a:ext cx="914400" cy="365125"/>
          </a:xfrm>
        </p:spPr>
        <p:txBody>
          <a:bodyPr/>
          <a:lstStyle/>
          <a:p>
            <a:pPr>
              <a:defRPr/>
            </a:pPr>
            <a:fld id="{9A7E18BE-FA85-4AC1-BD21-289BF4251C23}" type="slidenum">
              <a:rPr lang="en-US"/>
              <a:pPr>
                <a:defRPr/>
              </a:pPr>
              <a:t>17</a:t>
            </a:fld>
            <a:r>
              <a:rPr lang="en-US" b="0" dirty="0">
                <a:solidFill>
                  <a:srgbClr val="000000"/>
                </a:solidFill>
              </a:rPr>
              <a:t> </a:t>
            </a:r>
          </a:p>
        </p:txBody>
      </p:sp>
      <p:sp>
        <p:nvSpPr>
          <p:cNvPr id="32771" name="Rectangle 2"/>
          <p:cNvSpPr>
            <a:spLocks noGrp="1" noChangeArrowheads="1"/>
          </p:cNvSpPr>
          <p:nvPr>
            <p:ph type="title"/>
          </p:nvPr>
        </p:nvSpPr>
        <p:spPr/>
        <p:txBody>
          <a:bodyPr/>
          <a:lstStyle/>
          <a:p>
            <a:pPr eaLnBrk="1" hangingPunct="1"/>
            <a:r>
              <a:rPr lang="en-US" sz="1800" smtClean="0"/>
              <a:t>USE OF A CLAIMS TRIAGE WORKSHOP TO CHOOSE AN ANALYSIS METHOD</a:t>
            </a:r>
          </a:p>
        </p:txBody>
      </p:sp>
      <p:sp>
        <p:nvSpPr>
          <p:cNvPr id="32772" name="Rectangle 3"/>
          <p:cNvSpPr>
            <a:spLocks noGrp="1" noChangeArrowheads="1"/>
          </p:cNvSpPr>
          <p:nvPr>
            <p:ph type="body" idx="1"/>
          </p:nvPr>
        </p:nvSpPr>
        <p:spPr>
          <a:xfrm>
            <a:off x="457200" y="990601"/>
            <a:ext cx="8229600" cy="4953000"/>
          </a:xfrm>
        </p:spPr>
        <p:txBody>
          <a:bodyPr>
            <a:normAutofit lnSpcReduction="10000"/>
          </a:bodyPr>
          <a:lstStyle/>
          <a:p>
            <a:pPr algn="ctr" eaLnBrk="1" hangingPunct="1">
              <a:buFontTx/>
              <a:buNone/>
            </a:pPr>
            <a:endParaRPr lang="en-US" sz="2000" b="1" dirty="0" smtClean="0"/>
          </a:p>
          <a:p>
            <a:pPr algn="ctr" eaLnBrk="1" hangingPunct="1">
              <a:buFontTx/>
              <a:buNone/>
            </a:pPr>
            <a:r>
              <a:rPr lang="en-US" sz="2400" b="1" dirty="0" smtClean="0"/>
              <a:t>The Triage Session</a:t>
            </a:r>
          </a:p>
          <a:p>
            <a:pPr algn="just"/>
            <a:endParaRPr lang="en-US" sz="2000" dirty="0" smtClean="0"/>
          </a:p>
          <a:p>
            <a:r>
              <a:rPr lang="en-US" sz="2600" dirty="0" smtClean="0">
                <a:solidFill>
                  <a:schemeClr val="tx2"/>
                </a:solidFill>
              </a:rPr>
              <a:t>Open Floor to Q&amp;A from Triage team</a:t>
            </a:r>
          </a:p>
          <a:p>
            <a:pPr lvl="1"/>
            <a:r>
              <a:rPr lang="en-US" sz="2400" dirty="0" smtClean="0"/>
              <a:t>Information validation</a:t>
            </a:r>
          </a:p>
          <a:p>
            <a:pPr lvl="1"/>
            <a:r>
              <a:rPr lang="en-US" sz="2400" dirty="0" smtClean="0"/>
              <a:t>Identification of conflicts</a:t>
            </a:r>
          </a:p>
          <a:p>
            <a:pPr lvl="1"/>
            <a:r>
              <a:rPr lang="en-US" sz="2400" dirty="0" smtClean="0"/>
              <a:t>New questions and perspectives</a:t>
            </a:r>
          </a:p>
          <a:p>
            <a:pPr lvl="1"/>
            <a:r>
              <a:rPr lang="en-US" sz="2400" dirty="0" smtClean="0"/>
              <a:t>Identify missing information</a:t>
            </a:r>
          </a:p>
          <a:p>
            <a:pPr lvl="1"/>
            <a:r>
              <a:rPr lang="en-US" sz="2400" dirty="0" smtClean="0"/>
              <a:t>Guide for follow-up</a:t>
            </a:r>
          </a:p>
          <a:p>
            <a:endParaRPr lang="en-US" sz="2600" dirty="0" smtClean="0">
              <a:solidFill>
                <a:schemeClr val="tx2"/>
              </a:solidFill>
            </a:endParaRPr>
          </a:p>
          <a:p>
            <a:r>
              <a:rPr lang="en-US" sz="2600" i="1" dirty="0" smtClean="0">
                <a:solidFill>
                  <a:schemeClr val="tx2"/>
                </a:solidFill>
              </a:rPr>
              <a:t>Now the Triage Team is ready to discuss the factors to consider for the choice of methodology</a:t>
            </a:r>
          </a:p>
          <a:p>
            <a:pPr lvl="1">
              <a:buNone/>
            </a:pPr>
            <a:endParaRPr lang="en-US" sz="2000" dirty="0" smtClean="0">
              <a:solidFill>
                <a:schemeClr val="tx2"/>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5CC4C64-C4CF-45DD-B2B1-9223EA6104D1}" type="slidenum">
              <a:rPr lang="en-US"/>
              <a:pPr>
                <a:defRPr/>
              </a:pPr>
              <a:t>18</a:t>
            </a:fld>
            <a:r>
              <a:rPr lang="en-US" b="0">
                <a:solidFill>
                  <a:srgbClr val="000000"/>
                </a:solidFill>
              </a:rPr>
              <a:t> </a:t>
            </a:r>
          </a:p>
        </p:txBody>
      </p:sp>
      <p:sp>
        <p:nvSpPr>
          <p:cNvPr id="33795" name="Rectangle 2"/>
          <p:cNvSpPr>
            <a:spLocks noGrp="1" noChangeArrowheads="1"/>
          </p:cNvSpPr>
          <p:nvPr>
            <p:ph type="title"/>
          </p:nvPr>
        </p:nvSpPr>
        <p:spPr/>
        <p:txBody>
          <a:bodyPr/>
          <a:lstStyle/>
          <a:p>
            <a:pPr eaLnBrk="1" hangingPunct="1"/>
            <a:r>
              <a:rPr lang="en-US" sz="1800" smtClean="0"/>
              <a:t>USE OF A CLAIMS TRIAGE WORKSHOP TO CHOOSE AN ANALYSIS METHOD</a:t>
            </a:r>
          </a:p>
        </p:txBody>
      </p:sp>
      <p:sp>
        <p:nvSpPr>
          <p:cNvPr id="33796" name="Rectangle 3"/>
          <p:cNvSpPr>
            <a:spLocks noGrp="1" noChangeArrowheads="1"/>
          </p:cNvSpPr>
          <p:nvPr>
            <p:ph type="body" idx="1"/>
          </p:nvPr>
        </p:nvSpPr>
        <p:spPr>
          <a:xfrm>
            <a:off x="457200" y="990601"/>
            <a:ext cx="8229600" cy="4724400"/>
          </a:xfrm>
        </p:spPr>
        <p:txBody>
          <a:bodyPr>
            <a:normAutofit/>
          </a:bodyPr>
          <a:lstStyle/>
          <a:p>
            <a:pPr algn="ctr" eaLnBrk="1" hangingPunct="1">
              <a:buFontTx/>
              <a:buNone/>
            </a:pPr>
            <a:endParaRPr lang="en-US" sz="2000" b="1" dirty="0" smtClean="0"/>
          </a:p>
          <a:p>
            <a:pPr algn="ctr" eaLnBrk="1" hangingPunct="1">
              <a:buFontTx/>
              <a:buNone/>
            </a:pPr>
            <a:r>
              <a:rPr lang="en-US" sz="2400" b="1" dirty="0" smtClean="0"/>
              <a:t>The Triage Session:</a:t>
            </a:r>
          </a:p>
          <a:p>
            <a:pPr algn="ctr" eaLnBrk="1" hangingPunct="1">
              <a:buFontTx/>
              <a:buNone/>
            </a:pPr>
            <a:r>
              <a:rPr lang="en-US" sz="2400" b="1" dirty="0" smtClean="0"/>
              <a:t>Factors to Consider in Choosing an Analysis Methodology</a:t>
            </a:r>
          </a:p>
          <a:p>
            <a:pPr algn="just"/>
            <a:endParaRPr lang="en-US" sz="2000" dirty="0" smtClean="0"/>
          </a:p>
          <a:p>
            <a:r>
              <a:rPr lang="en-US" sz="2600" dirty="0" smtClean="0">
                <a:solidFill>
                  <a:schemeClr val="tx2"/>
                </a:solidFill>
              </a:rPr>
              <a:t>Contract Requirements</a:t>
            </a:r>
          </a:p>
          <a:p>
            <a:pPr lvl="1"/>
            <a:r>
              <a:rPr lang="en-US" sz="2000" dirty="0" smtClean="0"/>
              <a:t>Review the contract for stipulated method for forensic analysis or a method for proving entitlement to time related compensation.</a:t>
            </a:r>
          </a:p>
          <a:p>
            <a:pPr lvl="1"/>
            <a:r>
              <a:rPr lang="en-US" sz="2000" dirty="0" smtClean="0"/>
              <a:t>Critical Path Methodology?</a:t>
            </a:r>
          </a:p>
          <a:p>
            <a:pPr lvl="1"/>
            <a:r>
              <a:rPr lang="en-US" sz="2000" dirty="0" smtClean="0"/>
              <a:t>Prospective or Retrospective: does specified methodology address either, both or neither?</a:t>
            </a:r>
          </a:p>
          <a:p>
            <a:pPr lvl="1"/>
            <a:r>
              <a:rPr lang="en-US" sz="2000" dirty="0" smtClean="0"/>
              <a:t>Triage session must establish and discuss contract </a:t>
            </a:r>
            <a:r>
              <a:rPr lang="en-US" sz="2000" dirty="0" smtClean="0"/>
              <a:t>provisions</a:t>
            </a:r>
            <a:endParaRPr lang="en-US" sz="2000" dirty="0" smtClean="0">
              <a:solidFill>
                <a:schemeClr val="tx2"/>
              </a:solidFill>
            </a:endParaRPr>
          </a:p>
          <a:p>
            <a:pPr lvl="1">
              <a:buNone/>
            </a:pPr>
            <a:endParaRPr lang="en-US" sz="2000" dirty="0" smtClean="0">
              <a:solidFill>
                <a:schemeClr val="tx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DBACC5D-C576-4B1E-8F86-D1F6C6A0AFC9}" type="slidenum">
              <a:rPr lang="en-US"/>
              <a:pPr>
                <a:defRPr/>
              </a:pPr>
              <a:t>19</a:t>
            </a:fld>
            <a:r>
              <a:rPr lang="en-US" b="0">
                <a:solidFill>
                  <a:srgbClr val="000000"/>
                </a:solidFill>
              </a:rPr>
              <a:t> </a:t>
            </a:r>
          </a:p>
        </p:txBody>
      </p:sp>
      <p:sp>
        <p:nvSpPr>
          <p:cNvPr id="34819" name="Rectangle 2"/>
          <p:cNvSpPr>
            <a:spLocks noGrp="1" noChangeArrowheads="1"/>
          </p:cNvSpPr>
          <p:nvPr>
            <p:ph type="title"/>
          </p:nvPr>
        </p:nvSpPr>
        <p:spPr/>
        <p:txBody>
          <a:bodyPr/>
          <a:lstStyle/>
          <a:p>
            <a:pPr eaLnBrk="1" hangingPunct="1"/>
            <a:r>
              <a:rPr lang="en-US" sz="1800" smtClean="0"/>
              <a:t>USE OF A CLAIMS TRIAGE WORKSHOP TO CHOOSE AN ANALYSIS METHOD</a:t>
            </a:r>
          </a:p>
        </p:txBody>
      </p:sp>
      <p:sp>
        <p:nvSpPr>
          <p:cNvPr id="34820" name="Rectangle 3"/>
          <p:cNvSpPr>
            <a:spLocks noGrp="1" noChangeArrowheads="1"/>
          </p:cNvSpPr>
          <p:nvPr>
            <p:ph type="body" idx="1"/>
          </p:nvPr>
        </p:nvSpPr>
        <p:spPr/>
        <p:txBody>
          <a:bodyPr>
            <a:normAutofit/>
          </a:bodyPr>
          <a:lstStyle/>
          <a:p>
            <a:pPr algn="ctr" eaLnBrk="1" hangingPunct="1">
              <a:buFontTx/>
              <a:buNone/>
            </a:pPr>
            <a:endParaRPr lang="en-US" sz="2000" b="1" smtClean="0"/>
          </a:p>
          <a:p>
            <a:pPr algn="ctr" eaLnBrk="1" hangingPunct="1">
              <a:buFontTx/>
              <a:buNone/>
            </a:pPr>
            <a:r>
              <a:rPr lang="en-US" sz="2400" b="1" smtClean="0"/>
              <a:t>The Triage Session:</a:t>
            </a:r>
          </a:p>
          <a:p>
            <a:pPr algn="ctr" eaLnBrk="1" hangingPunct="1">
              <a:buFontTx/>
              <a:buNone/>
            </a:pPr>
            <a:r>
              <a:rPr lang="en-US" sz="2400" b="1" smtClean="0"/>
              <a:t>Factors to Consider in Choosing an Analysis Methodology</a:t>
            </a:r>
          </a:p>
          <a:p>
            <a:pPr algn="just"/>
            <a:endParaRPr lang="en-US" sz="2000" smtClean="0"/>
          </a:p>
          <a:p>
            <a:r>
              <a:rPr lang="en-US" sz="2600" smtClean="0">
                <a:solidFill>
                  <a:schemeClr val="tx2"/>
                </a:solidFill>
              </a:rPr>
              <a:t>Purpose of the Analysis</a:t>
            </a:r>
          </a:p>
          <a:p>
            <a:pPr lvl="1"/>
            <a:r>
              <a:rPr lang="en-US" sz="2000" smtClean="0"/>
              <a:t>“…quantify delay, determine causation, and assess responsibility for such delay…”</a:t>
            </a:r>
          </a:p>
          <a:p>
            <a:pPr lvl="1"/>
            <a:r>
              <a:rPr lang="en-US" sz="2000" smtClean="0"/>
              <a:t>Assess financial consequences for delay</a:t>
            </a:r>
          </a:p>
          <a:p>
            <a:pPr lvl="1"/>
            <a:r>
              <a:rPr lang="en-US" sz="2000" smtClean="0"/>
              <a:t>Disruption impacts?</a:t>
            </a:r>
          </a:p>
          <a:p>
            <a:pPr lvl="1"/>
            <a:endParaRPr lang="en-US" sz="2000" smtClean="0">
              <a:solidFill>
                <a:schemeClr val="tx2"/>
              </a:solidFill>
            </a:endParaRPr>
          </a:p>
          <a:p>
            <a:pPr lvl="1"/>
            <a:endParaRPr lang="en-US" sz="2000" smtClean="0">
              <a:solidFill>
                <a:schemeClr val="tx2"/>
              </a:solidFill>
            </a:endParaRPr>
          </a:p>
          <a:p>
            <a:pPr algn="just"/>
            <a:endParaRPr lang="en-US" sz="2600" smtClean="0">
              <a:solidFill>
                <a:schemeClr val="tx2"/>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228600" y="762505"/>
            <a:ext cx="8686800" cy="1523495"/>
          </a:xfrm>
          <a:prstGeom prst="rect">
            <a:avLst/>
          </a:prstGeom>
        </p:spPr>
        <p:txBody>
          <a:bodyPr vert="horz" wrap="square" lIns="0" tIns="0" rIns="0" bIns="0" rtlCol="0" anchor="t">
            <a:noAutofit/>
          </a:bodyPr>
          <a:lstStyle/>
          <a:p>
            <a:pPr lvl="0" algn="ctr" defTabSz="914363">
              <a:spcBef>
                <a:spcPts val="600"/>
              </a:spcBef>
              <a:spcAft>
                <a:spcPts val="600"/>
              </a:spcAft>
              <a:defRPr/>
            </a:pPr>
            <a:r>
              <a:rPr lang="en-US" sz="3600" spc="-150" dirty="0" smtClean="0">
                <a:ln w="3175">
                  <a:noFill/>
                </a:ln>
                <a:solidFill>
                  <a:srgbClr val="1F497D"/>
                </a:solidFill>
                <a:cs typeface="Arial"/>
              </a:rPr>
              <a:t>Use Of A Claims Triage Workshop </a:t>
            </a:r>
          </a:p>
          <a:p>
            <a:pPr lvl="0" algn="ctr" defTabSz="914363">
              <a:spcBef>
                <a:spcPts val="600"/>
              </a:spcBef>
              <a:spcAft>
                <a:spcPts val="600"/>
              </a:spcAft>
              <a:defRPr/>
            </a:pPr>
            <a:r>
              <a:rPr lang="en-US" sz="3600" spc="-150" dirty="0" smtClean="0">
                <a:ln w="3175">
                  <a:noFill/>
                </a:ln>
                <a:solidFill>
                  <a:srgbClr val="1F497D"/>
                </a:solidFill>
                <a:cs typeface="Arial"/>
              </a:rPr>
              <a:t>To Choose An Analysis Method</a:t>
            </a:r>
            <a:endParaRPr kumimoji="0" lang="en-US" sz="3600" b="0" i="0" u="none" strike="noStrike" kern="1200" cap="none" spc="-150" normalizeH="0" baseline="0" noProof="0" dirty="0">
              <a:ln w="3175">
                <a:noFill/>
              </a:ln>
              <a:solidFill>
                <a:srgbClr val="1F497D"/>
              </a:solidFill>
              <a:effectLst/>
              <a:uLnTx/>
              <a:uFillTx/>
              <a:latin typeface="Arial"/>
              <a:ea typeface="+mn-ea"/>
              <a:cs typeface="Arial"/>
            </a:endParaRPr>
          </a:p>
        </p:txBody>
      </p:sp>
      <p:sp>
        <p:nvSpPr>
          <p:cNvPr id="7" name="Subtitle 2"/>
          <p:cNvSpPr txBox="1">
            <a:spLocks/>
          </p:cNvSpPr>
          <p:nvPr/>
        </p:nvSpPr>
        <p:spPr>
          <a:xfrm>
            <a:off x="730249" y="3886200"/>
            <a:ext cx="7681914" cy="1522412"/>
          </a:xfrm>
          <a:prstGeom prst="rect">
            <a:avLst/>
          </a:prstGeom>
        </p:spPr>
        <p:txBody>
          <a:bodyPr vert="horz" wrap="square" lIns="0" tIns="0" rIns="0" bIns="0" rtlCol="0">
            <a:noAutofit/>
          </a:bodyPr>
          <a:lstStyle/>
          <a:p>
            <a:pPr marL="0" marR="0" lvl="0" indent="0" algn="l" defTabSz="914363"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Arial"/>
                <a:ea typeface="+mn-ea"/>
                <a:cs typeface="Arial"/>
              </a:rPr>
              <a:t>Chris Carson, PMP, PSP, CCM</a:t>
            </a:r>
            <a:endParaRPr kumimoji="0" lang="en-US" sz="32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l" defTabSz="914363"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Arial"/>
                <a:ea typeface="+mn-ea"/>
                <a:cs typeface="Arial"/>
              </a:rPr>
              <a:t>Alpha Corporation</a:t>
            </a:r>
            <a:endParaRPr kumimoji="0" lang="en-US" sz="3200" b="0" i="0" u="none" strike="noStrike" kern="1200" cap="none" spc="0" normalizeH="0" baseline="0" noProof="0" dirty="0" smtClean="0">
              <a:ln>
                <a:noFill/>
              </a:ln>
              <a:solidFill>
                <a:srgbClr val="000000"/>
              </a:solidFill>
              <a:effectLst/>
              <a:uLnTx/>
              <a:uFillTx/>
              <a:latin typeface="Arial"/>
              <a:ea typeface="+mn-ea"/>
              <a:cs typeface="Arial"/>
            </a:endParaRPr>
          </a:p>
          <a:p>
            <a:pPr marL="0" marR="0" lvl="0" indent="0" algn="l" defTabSz="914363" rtl="0" eaLnBrk="1" fontAlgn="auto" latinLnBrk="0" hangingPunct="1">
              <a:lnSpc>
                <a:spcPct val="9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srgbClr val="000000"/>
                </a:solidFill>
                <a:effectLst/>
                <a:uLnTx/>
                <a:uFillTx/>
                <a:latin typeface="Arial"/>
                <a:ea typeface="+mn-ea"/>
                <a:cs typeface="Arial"/>
              </a:rPr>
              <a:t>Corporate</a:t>
            </a:r>
            <a:r>
              <a:rPr kumimoji="0" lang="en-US" sz="3200" b="0" i="0" u="none" strike="noStrike" kern="1200" cap="none" spc="0" normalizeH="0" noProof="0" dirty="0" smtClean="0">
                <a:ln>
                  <a:noFill/>
                </a:ln>
                <a:solidFill>
                  <a:srgbClr val="000000"/>
                </a:solidFill>
                <a:effectLst/>
                <a:uLnTx/>
                <a:uFillTx/>
                <a:latin typeface="Arial"/>
                <a:ea typeface="+mn-ea"/>
                <a:cs typeface="Arial"/>
              </a:rPr>
              <a:t> Director of Project Controls</a:t>
            </a:r>
            <a:endParaRPr kumimoji="0" lang="en-US" sz="3200" b="0" i="0" u="none" strike="noStrike" kern="1200" cap="none" spc="0" normalizeH="0" baseline="0" noProof="0" dirty="0" smtClean="0">
              <a:ln>
                <a:noFill/>
              </a:ln>
              <a:solidFill>
                <a:srgbClr val="000000"/>
              </a:solidFill>
              <a:effectLst/>
              <a:uLnTx/>
              <a:uFillTx/>
              <a:latin typeface="Arial"/>
              <a:ea typeface="+mn-ea"/>
              <a:cs typeface="Aria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68375DD-6B59-4D0A-AE3D-24755A15096B}" type="slidenum">
              <a:rPr lang="en-US"/>
              <a:pPr>
                <a:defRPr/>
              </a:pPr>
              <a:t>20</a:t>
            </a:fld>
            <a:r>
              <a:rPr lang="en-US" b="0">
                <a:solidFill>
                  <a:srgbClr val="000000"/>
                </a:solidFill>
              </a:rPr>
              <a:t> </a:t>
            </a:r>
          </a:p>
        </p:txBody>
      </p:sp>
      <p:sp>
        <p:nvSpPr>
          <p:cNvPr id="35843" name="Rectangle 2"/>
          <p:cNvSpPr>
            <a:spLocks noGrp="1" noChangeArrowheads="1"/>
          </p:cNvSpPr>
          <p:nvPr>
            <p:ph type="title"/>
          </p:nvPr>
        </p:nvSpPr>
        <p:spPr/>
        <p:txBody>
          <a:bodyPr/>
          <a:lstStyle/>
          <a:p>
            <a:pPr eaLnBrk="1" hangingPunct="1"/>
            <a:r>
              <a:rPr lang="en-US" sz="1800" smtClean="0"/>
              <a:t>USE OF A CLAIMS TRIAGE WORKSHOP TO CHOOSE AN ANALYSIS METHOD</a:t>
            </a:r>
          </a:p>
        </p:txBody>
      </p:sp>
      <p:sp>
        <p:nvSpPr>
          <p:cNvPr id="35844" name="Rectangle 3"/>
          <p:cNvSpPr>
            <a:spLocks noGrp="1" noChangeArrowheads="1"/>
          </p:cNvSpPr>
          <p:nvPr>
            <p:ph type="body" idx="1"/>
          </p:nvPr>
        </p:nvSpPr>
        <p:spPr/>
        <p:txBody>
          <a:bodyPr>
            <a:normAutofit/>
          </a:bodyPr>
          <a:lstStyle/>
          <a:p>
            <a:pPr algn="ctr" eaLnBrk="1" hangingPunct="1">
              <a:buFontTx/>
              <a:buNone/>
            </a:pPr>
            <a:endParaRPr lang="en-US" sz="2000" b="1" dirty="0" smtClean="0"/>
          </a:p>
          <a:p>
            <a:pPr algn="ctr" eaLnBrk="1" hangingPunct="1">
              <a:buFontTx/>
              <a:buNone/>
            </a:pPr>
            <a:r>
              <a:rPr lang="en-US" sz="2400" b="1" dirty="0" smtClean="0"/>
              <a:t>The Triage Session:</a:t>
            </a:r>
          </a:p>
          <a:p>
            <a:pPr algn="ctr" eaLnBrk="1" hangingPunct="1">
              <a:buFontTx/>
              <a:buNone/>
            </a:pPr>
            <a:r>
              <a:rPr lang="en-US" sz="2400" b="1" dirty="0" smtClean="0"/>
              <a:t>Factors to Consider in Choosing an Analysis Methodology</a:t>
            </a:r>
          </a:p>
          <a:p>
            <a:pPr algn="just"/>
            <a:endParaRPr lang="en-US" sz="2000" dirty="0" smtClean="0"/>
          </a:p>
          <a:p>
            <a:r>
              <a:rPr lang="en-US" sz="2600" dirty="0" smtClean="0">
                <a:solidFill>
                  <a:schemeClr val="tx2"/>
                </a:solidFill>
              </a:rPr>
              <a:t>Source Data and Reliability</a:t>
            </a:r>
          </a:p>
          <a:p>
            <a:pPr lvl="1"/>
            <a:r>
              <a:rPr lang="en-US" sz="2000" dirty="0" smtClean="0"/>
              <a:t>Certain methodologies cannot be performed without certain data</a:t>
            </a:r>
          </a:p>
          <a:p>
            <a:pPr lvl="1"/>
            <a:r>
              <a:rPr lang="en-US" sz="2000" dirty="0" smtClean="0"/>
              <a:t>Data set must be appropriate for method</a:t>
            </a:r>
          </a:p>
          <a:p>
            <a:pPr lvl="1"/>
            <a:r>
              <a:rPr lang="en-US" sz="2000" dirty="0" smtClean="0"/>
              <a:t>Reliability is as important as existence</a:t>
            </a:r>
          </a:p>
          <a:p>
            <a:pPr lvl="1"/>
            <a:r>
              <a:rPr lang="en-US" sz="2000" dirty="0" smtClean="0"/>
              <a:t>Data set must be consistent, complete, accurate</a:t>
            </a:r>
          </a:p>
          <a:p>
            <a:pPr lvl="1"/>
            <a:r>
              <a:rPr lang="en-US" sz="2000" dirty="0" smtClean="0"/>
              <a:t>Triage may establish need for further investigation of data existence and reliability</a:t>
            </a:r>
          </a:p>
          <a:p>
            <a:pPr lvl="1">
              <a:buNone/>
            </a:pPr>
            <a:endParaRPr lang="en-US" sz="2000" dirty="0" smtClean="0">
              <a:solidFill>
                <a:schemeClr val="tx2"/>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78050A6-2755-4EED-BF4A-4A515C6ECCF6}" type="slidenum">
              <a:rPr lang="en-US"/>
              <a:pPr>
                <a:defRPr/>
              </a:pPr>
              <a:t>21</a:t>
            </a:fld>
            <a:r>
              <a:rPr lang="en-US" b="0">
                <a:solidFill>
                  <a:srgbClr val="000000"/>
                </a:solidFill>
              </a:rPr>
              <a:t> </a:t>
            </a:r>
          </a:p>
        </p:txBody>
      </p:sp>
      <p:sp>
        <p:nvSpPr>
          <p:cNvPr id="36867" name="Rectangle 2"/>
          <p:cNvSpPr>
            <a:spLocks noGrp="1" noChangeArrowheads="1"/>
          </p:cNvSpPr>
          <p:nvPr>
            <p:ph type="title"/>
          </p:nvPr>
        </p:nvSpPr>
        <p:spPr/>
        <p:txBody>
          <a:bodyPr/>
          <a:lstStyle/>
          <a:p>
            <a:pPr eaLnBrk="1" hangingPunct="1"/>
            <a:r>
              <a:rPr lang="en-US" sz="1800" smtClean="0"/>
              <a:t>USE OF A CLAIMS TRIAGE WORKSHOP TO CHOOSE AN ANALYSIS METHOD</a:t>
            </a:r>
          </a:p>
        </p:txBody>
      </p:sp>
      <p:sp>
        <p:nvSpPr>
          <p:cNvPr id="36868" name="Rectangle 3"/>
          <p:cNvSpPr>
            <a:spLocks noGrp="1" noChangeArrowheads="1"/>
          </p:cNvSpPr>
          <p:nvPr>
            <p:ph type="body" idx="1"/>
          </p:nvPr>
        </p:nvSpPr>
        <p:spPr/>
        <p:txBody>
          <a:bodyPr>
            <a:normAutofit fontScale="92500"/>
          </a:bodyPr>
          <a:lstStyle/>
          <a:p>
            <a:pPr algn="ctr" eaLnBrk="1" hangingPunct="1">
              <a:buFontTx/>
              <a:buNone/>
            </a:pPr>
            <a:endParaRPr lang="en-US" sz="2000" b="1" dirty="0" smtClean="0"/>
          </a:p>
          <a:p>
            <a:pPr algn="ctr" eaLnBrk="1" hangingPunct="1">
              <a:buFontTx/>
              <a:buNone/>
            </a:pPr>
            <a:r>
              <a:rPr lang="en-US" sz="2400" b="1" dirty="0" smtClean="0"/>
              <a:t>The Triage Session:</a:t>
            </a:r>
          </a:p>
          <a:p>
            <a:pPr algn="ctr" eaLnBrk="1" hangingPunct="1">
              <a:buFontTx/>
              <a:buNone/>
            </a:pPr>
            <a:r>
              <a:rPr lang="en-US" sz="2400" b="1" dirty="0" smtClean="0"/>
              <a:t>Factors to Consider in Choosing an Analysis Methodology</a:t>
            </a:r>
          </a:p>
          <a:p>
            <a:pPr algn="just"/>
            <a:endParaRPr lang="en-US" sz="2000" dirty="0" smtClean="0"/>
          </a:p>
          <a:p>
            <a:r>
              <a:rPr lang="en-US" sz="2600" dirty="0" smtClean="0">
                <a:solidFill>
                  <a:schemeClr val="tx2"/>
                </a:solidFill>
              </a:rPr>
              <a:t>Size of the Dispute</a:t>
            </a:r>
          </a:p>
          <a:p>
            <a:pPr lvl="1"/>
            <a:r>
              <a:rPr lang="en-US" sz="2000" dirty="0" smtClean="0"/>
              <a:t>Cost of analysis must be commensurate with the risk to the client</a:t>
            </a:r>
          </a:p>
          <a:p>
            <a:pPr lvl="1"/>
            <a:r>
              <a:rPr lang="en-US" sz="2000" dirty="0" smtClean="0"/>
              <a:t>The Lead should attempt to understand what the negative risks and gains are to the client and case</a:t>
            </a:r>
          </a:p>
          <a:p>
            <a:pPr lvl="1"/>
            <a:r>
              <a:rPr lang="en-US" sz="2000" dirty="0" smtClean="0"/>
              <a:t>Will cost of methodology consume most of or exceed potential gain?</a:t>
            </a:r>
          </a:p>
          <a:p>
            <a:pPr lvl="1"/>
            <a:r>
              <a:rPr lang="en-US" sz="2000" dirty="0" smtClean="0"/>
              <a:t>Is direct negotiation without independent analysis more appropriate?</a:t>
            </a:r>
          </a:p>
          <a:p>
            <a:pPr lvl="1"/>
            <a:r>
              <a:rPr lang="en-US" sz="2000" dirty="0" smtClean="0"/>
              <a:t>The methodology chosen must be limited to one of those that can be done inexpensively but is still appropriate for the situation.</a:t>
            </a:r>
          </a:p>
          <a:p>
            <a:pPr lvl="1">
              <a:buNone/>
            </a:pPr>
            <a:endParaRPr lang="en-US" sz="2000" dirty="0" smtClean="0">
              <a:solidFill>
                <a:schemeClr val="tx2"/>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1773B4D-99DA-4F80-B2E3-F4E41BF090EE}" type="slidenum">
              <a:rPr lang="en-US"/>
              <a:pPr>
                <a:defRPr/>
              </a:pPr>
              <a:t>22</a:t>
            </a:fld>
            <a:r>
              <a:rPr lang="en-US" b="0">
                <a:solidFill>
                  <a:srgbClr val="000000"/>
                </a:solidFill>
              </a:rPr>
              <a:t> </a:t>
            </a:r>
          </a:p>
        </p:txBody>
      </p:sp>
      <p:sp>
        <p:nvSpPr>
          <p:cNvPr id="37891" name="Rectangle 2"/>
          <p:cNvSpPr>
            <a:spLocks noGrp="1" noChangeArrowheads="1"/>
          </p:cNvSpPr>
          <p:nvPr>
            <p:ph type="title"/>
          </p:nvPr>
        </p:nvSpPr>
        <p:spPr/>
        <p:txBody>
          <a:bodyPr/>
          <a:lstStyle/>
          <a:p>
            <a:pPr eaLnBrk="1" hangingPunct="1"/>
            <a:r>
              <a:rPr lang="en-US" sz="1800" smtClean="0"/>
              <a:t>USE OF A CLAIMS TRIAGE WORKSHOP TO CHOOSE AN ANALYSIS METHOD</a:t>
            </a:r>
          </a:p>
        </p:txBody>
      </p:sp>
      <p:sp>
        <p:nvSpPr>
          <p:cNvPr id="37892" name="Rectangle 3"/>
          <p:cNvSpPr>
            <a:spLocks noGrp="1" noChangeArrowheads="1"/>
          </p:cNvSpPr>
          <p:nvPr>
            <p:ph type="body" idx="1"/>
          </p:nvPr>
        </p:nvSpPr>
        <p:spPr/>
        <p:txBody>
          <a:bodyPr>
            <a:normAutofit fontScale="92500" lnSpcReduction="10000"/>
          </a:bodyPr>
          <a:lstStyle/>
          <a:p>
            <a:pPr algn="ctr" eaLnBrk="1" hangingPunct="1">
              <a:buFontTx/>
              <a:buNone/>
            </a:pPr>
            <a:endParaRPr lang="en-US" sz="2000" b="1" dirty="0" smtClean="0"/>
          </a:p>
          <a:p>
            <a:pPr algn="ctr" eaLnBrk="1" hangingPunct="1">
              <a:buFontTx/>
              <a:buNone/>
            </a:pPr>
            <a:r>
              <a:rPr lang="en-US" sz="2400" b="1" dirty="0" smtClean="0"/>
              <a:t>The Triage Session:</a:t>
            </a:r>
          </a:p>
          <a:p>
            <a:pPr algn="ctr" eaLnBrk="1" hangingPunct="1">
              <a:buFontTx/>
              <a:buNone/>
            </a:pPr>
            <a:r>
              <a:rPr lang="en-US" sz="2400" b="1" dirty="0" smtClean="0"/>
              <a:t>Factors to Consider in Choosing an Analysis Methodology</a:t>
            </a:r>
          </a:p>
          <a:p>
            <a:pPr algn="just"/>
            <a:endParaRPr lang="en-US" sz="1200" dirty="0" smtClean="0"/>
          </a:p>
          <a:p>
            <a:r>
              <a:rPr lang="en-US" sz="2600" dirty="0" smtClean="0">
                <a:solidFill>
                  <a:schemeClr val="tx2"/>
                </a:solidFill>
              </a:rPr>
              <a:t>Complexity of the Dispute</a:t>
            </a:r>
          </a:p>
          <a:p>
            <a:pPr lvl="1"/>
            <a:r>
              <a:rPr lang="en-US" sz="2200" dirty="0" smtClean="0"/>
              <a:t>The Lead should have an understanding of both the Project and the issues in dispute.</a:t>
            </a:r>
          </a:p>
          <a:p>
            <a:pPr lvl="1"/>
            <a:r>
              <a:rPr lang="en-US" sz="2200" dirty="0" smtClean="0"/>
              <a:t>If the project is complex with large schedules and long project durations, the analysis choice will likely be more limited</a:t>
            </a:r>
          </a:p>
          <a:p>
            <a:pPr lvl="1"/>
            <a:r>
              <a:rPr lang="en-US" sz="2200" dirty="0" smtClean="0"/>
              <a:t>Complexity can include the number and definition of interim, as well as the need for specific technical background knowledge</a:t>
            </a:r>
          </a:p>
          <a:p>
            <a:pPr lvl="1"/>
            <a:r>
              <a:rPr lang="en-US" sz="2200" dirty="0" smtClean="0"/>
              <a:t> A decision by the Lead to withdraw could ensue</a:t>
            </a:r>
          </a:p>
          <a:p>
            <a:pPr lvl="1"/>
            <a:r>
              <a:rPr lang="en-US" sz="2200" dirty="0" smtClean="0"/>
              <a:t>The is one area where the lessons learned from the triage team can provide very insightful feedback and raise concerns that might not be obvious to individual analysts.</a:t>
            </a:r>
          </a:p>
          <a:p>
            <a:pPr lvl="1">
              <a:buNone/>
            </a:pPr>
            <a:endParaRPr lang="en-US" sz="2400" dirty="0" smtClean="0">
              <a:solidFill>
                <a:schemeClr val="tx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2663CD2-D6ED-4A82-94F2-FE0239949709}" type="slidenum">
              <a:rPr lang="en-US"/>
              <a:pPr>
                <a:defRPr/>
              </a:pPr>
              <a:t>23</a:t>
            </a:fld>
            <a:r>
              <a:rPr lang="en-US" b="0">
                <a:solidFill>
                  <a:srgbClr val="000000"/>
                </a:solidFill>
              </a:rPr>
              <a:t> </a:t>
            </a:r>
          </a:p>
        </p:txBody>
      </p:sp>
      <p:sp>
        <p:nvSpPr>
          <p:cNvPr id="38915" name="Rectangle 2"/>
          <p:cNvSpPr>
            <a:spLocks noGrp="1" noChangeArrowheads="1"/>
          </p:cNvSpPr>
          <p:nvPr>
            <p:ph type="title"/>
          </p:nvPr>
        </p:nvSpPr>
        <p:spPr/>
        <p:txBody>
          <a:bodyPr/>
          <a:lstStyle/>
          <a:p>
            <a:pPr eaLnBrk="1" hangingPunct="1"/>
            <a:r>
              <a:rPr lang="en-US" sz="1800" smtClean="0"/>
              <a:t>USE OF A CLAIMS TRIAGE WORKSHOP TO CHOOSE AN ANALYSIS METHOD</a:t>
            </a:r>
          </a:p>
        </p:txBody>
      </p:sp>
      <p:sp>
        <p:nvSpPr>
          <p:cNvPr id="38916" name="Rectangle 3"/>
          <p:cNvSpPr>
            <a:spLocks noGrp="1" noChangeArrowheads="1"/>
          </p:cNvSpPr>
          <p:nvPr>
            <p:ph type="body" idx="1"/>
          </p:nvPr>
        </p:nvSpPr>
        <p:spPr/>
        <p:txBody>
          <a:bodyPr>
            <a:normAutofit fontScale="92500"/>
          </a:bodyPr>
          <a:lstStyle/>
          <a:p>
            <a:pPr algn="ctr" eaLnBrk="1" hangingPunct="1">
              <a:buFontTx/>
              <a:buNone/>
            </a:pPr>
            <a:endParaRPr lang="en-US" sz="2000" b="1" dirty="0" smtClean="0"/>
          </a:p>
          <a:p>
            <a:pPr algn="ctr" eaLnBrk="1" hangingPunct="1">
              <a:buFontTx/>
              <a:buNone/>
            </a:pPr>
            <a:r>
              <a:rPr lang="en-US" sz="2400" b="1" dirty="0" smtClean="0"/>
              <a:t>The Triage Session:</a:t>
            </a:r>
          </a:p>
          <a:p>
            <a:pPr algn="ctr" eaLnBrk="1" hangingPunct="1">
              <a:buFontTx/>
              <a:buNone/>
            </a:pPr>
            <a:r>
              <a:rPr lang="en-US" sz="2400" b="1" dirty="0" smtClean="0"/>
              <a:t>Factors to Consider in Choosing an Analysis Methodology</a:t>
            </a:r>
          </a:p>
          <a:p>
            <a:pPr algn="just"/>
            <a:endParaRPr lang="en-US" sz="2000" dirty="0" smtClean="0"/>
          </a:p>
          <a:p>
            <a:r>
              <a:rPr lang="en-US" sz="2600" dirty="0" smtClean="0">
                <a:solidFill>
                  <a:schemeClr val="tx2"/>
                </a:solidFill>
              </a:rPr>
              <a:t>Budget for Forensic Schedule Analysis</a:t>
            </a:r>
          </a:p>
          <a:p>
            <a:pPr lvl="1" eaLnBrk="1" hangingPunct="1"/>
            <a:r>
              <a:rPr lang="en-US" sz="2400" dirty="0" smtClean="0"/>
              <a:t>The claims triage is an appropriate place to determine if the budget allowed for analysis is sufficient</a:t>
            </a:r>
          </a:p>
          <a:p>
            <a:pPr lvl="1" eaLnBrk="1" hangingPunct="1"/>
            <a:r>
              <a:rPr lang="en-US" sz="2400" dirty="0" smtClean="0"/>
              <a:t>It is one of the data points that should be collected from the client</a:t>
            </a:r>
          </a:p>
          <a:p>
            <a:pPr lvl="1" eaLnBrk="1" hangingPunct="1"/>
            <a:r>
              <a:rPr lang="en-US" sz="2400" dirty="0" smtClean="0"/>
              <a:t>The lead can direct the discussion to determine if the budget seems reasonable</a:t>
            </a:r>
          </a:p>
          <a:p>
            <a:pPr lvl="1" eaLnBrk="1" hangingPunct="1"/>
            <a:r>
              <a:rPr lang="en-US" sz="2400" dirty="0" smtClean="0"/>
              <a:t>It is important that the issue of approximate costs for analysis on the discussion table</a:t>
            </a:r>
            <a:r>
              <a:rPr lang="en-US" sz="2400" dirty="0" smtClean="0"/>
              <a:t>.</a:t>
            </a:r>
            <a:endParaRPr lang="en-US" sz="2600" dirty="0" smtClean="0">
              <a:solidFill>
                <a:schemeClr val="tx2"/>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A4E4B10-4D4D-4D81-905F-DC32C96F159C}" type="slidenum">
              <a:rPr lang="en-US"/>
              <a:pPr>
                <a:defRPr/>
              </a:pPr>
              <a:t>24</a:t>
            </a:fld>
            <a:r>
              <a:rPr lang="en-US" b="0">
                <a:solidFill>
                  <a:srgbClr val="000000"/>
                </a:solidFill>
              </a:rPr>
              <a:t> </a:t>
            </a:r>
          </a:p>
        </p:txBody>
      </p:sp>
      <p:sp>
        <p:nvSpPr>
          <p:cNvPr id="39939" name="Rectangle 2"/>
          <p:cNvSpPr>
            <a:spLocks noGrp="1" noChangeArrowheads="1"/>
          </p:cNvSpPr>
          <p:nvPr>
            <p:ph type="title"/>
          </p:nvPr>
        </p:nvSpPr>
        <p:spPr/>
        <p:txBody>
          <a:bodyPr/>
          <a:lstStyle/>
          <a:p>
            <a:pPr eaLnBrk="1" hangingPunct="1"/>
            <a:r>
              <a:rPr lang="en-US" sz="1800" smtClean="0"/>
              <a:t>USE OF A CLAIMS TRIAGE WORKSHOP TO CHOOSE AN ANALYSIS METHOD</a:t>
            </a:r>
          </a:p>
        </p:txBody>
      </p:sp>
      <p:sp>
        <p:nvSpPr>
          <p:cNvPr id="39940" name="Rectangle 3"/>
          <p:cNvSpPr>
            <a:spLocks noGrp="1" noChangeArrowheads="1"/>
          </p:cNvSpPr>
          <p:nvPr>
            <p:ph type="body" idx="1"/>
          </p:nvPr>
        </p:nvSpPr>
        <p:spPr/>
        <p:txBody>
          <a:bodyPr>
            <a:normAutofit fontScale="92500"/>
          </a:bodyPr>
          <a:lstStyle/>
          <a:p>
            <a:pPr algn="ctr" eaLnBrk="1" hangingPunct="1">
              <a:buFontTx/>
              <a:buNone/>
            </a:pPr>
            <a:endParaRPr lang="en-US" sz="2000" b="1" dirty="0" smtClean="0"/>
          </a:p>
          <a:p>
            <a:pPr algn="ctr" eaLnBrk="1" hangingPunct="1">
              <a:buFontTx/>
              <a:buNone/>
            </a:pPr>
            <a:r>
              <a:rPr lang="en-US" sz="2400" b="1" dirty="0" smtClean="0"/>
              <a:t>The Triage Session:</a:t>
            </a:r>
          </a:p>
          <a:p>
            <a:pPr algn="ctr" eaLnBrk="1" hangingPunct="1">
              <a:buFontTx/>
              <a:buNone/>
            </a:pPr>
            <a:r>
              <a:rPr lang="en-US" sz="2400" b="1" dirty="0" smtClean="0"/>
              <a:t>Factors to Consider in Choosing an Analysis Methodology</a:t>
            </a:r>
          </a:p>
          <a:p>
            <a:pPr algn="just"/>
            <a:endParaRPr lang="en-US" sz="2000" dirty="0" smtClean="0"/>
          </a:p>
          <a:p>
            <a:r>
              <a:rPr lang="en-US" sz="2600" dirty="0" smtClean="0">
                <a:solidFill>
                  <a:schemeClr val="tx2"/>
                </a:solidFill>
              </a:rPr>
              <a:t>Budget for Forensic Schedule Analysis</a:t>
            </a:r>
          </a:p>
          <a:p>
            <a:pPr lvl="1" eaLnBrk="1" hangingPunct="1"/>
            <a:r>
              <a:rPr lang="en-US" sz="2400" dirty="0" smtClean="0"/>
              <a:t>If there is any indication that the budget might be insufficient for the task, now is the time to establish that concern.</a:t>
            </a:r>
          </a:p>
          <a:p>
            <a:pPr lvl="1" eaLnBrk="1" hangingPunct="1"/>
            <a:r>
              <a:rPr lang="en-US" sz="2400" dirty="0" smtClean="0"/>
              <a:t>If the Team determines the Project is appropriate and there is a legitimate and appropriate methodology, the Lead should open the discussion about rough costs to perform the analysis, so he or she is armed with an approximate range of costs for later discussions with the client.</a:t>
            </a:r>
          </a:p>
          <a:p>
            <a:pPr lvl="1" eaLnBrk="1" hangingPunct="1">
              <a:buNone/>
            </a:pPr>
            <a:endParaRPr lang="en-US" sz="2000"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264FA810-FB55-445C-901C-D830D7884A77}" type="slidenum">
              <a:rPr lang="en-US"/>
              <a:pPr>
                <a:defRPr/>
              </a:pPr>
              <a:t>25</a:t>
            </a:fld>
            <a:r>
              <a:rPr lang="en-US" b="0">
                <a:solidFill>
                  <a:srgbClr val="000000"/>
                </a:solidFill>
              </a:rPr>
              <a:t> </a:t>
            </a:r>
          </a:p>
        </p:txBody>
      </p:sp>
      <p:sp>
        <p:nvSpPr>
          <p:cNvPr id="40963" name="Rectangle 2"/>
          <p:cNvSpPr>
            <a:spLocks noGrp="1" noChangeArrowheads="1"/>
          </p:cNvSpPr>
          <p:nvPr>
            <p:ph type="title"/>
          </p:nvPr>
        </p:nvSpPr>
        <p:spPr/>
        <p:txBody>
          <a:bodyPr/>
          <a:lstStyle/>
          <a:p>
            <a:pPr eaLnBrk="1" hangingPunct="1"/>
            <a:r>
              <a:rPr lang="en-US" sz="1800" smtClean="0"/>
              <a:t>USE OF A CLAIMS TRIAGE WORKSHOP TO CHOOSE AN ANALYSIS METHOD</a:t>
            </a:r>
          </a:p>
        </p:txBody>
      </p:sp>
      <p:sp>
        <p:nvSpPr>
          <p:cNvPr id="40964" name="Rectangle 3"/>
          <p:cNvSpPr>
            <a:spLocks noGrp="1" noChangeArrowheads="1"/>
          </p:cNvSpPr>
          <p:nvPr>
            <p:ph type="body" idx="1"/>
          </p:nvPr>
        </p:nvSpPr>
        <p:spPr>
          <a:xfrm>
            <a:off x="457200" y="914400"/>
            <a:ext cx="8229600" cy="5135563"/>
          </a:xfrm>
        </p:spPr>
        <p:txBody>
          <a:bodyPr>
            <a:normAutofit fontScale="92500"/>
          </a:bodyPr>
          <a:lstStyle/>
          <a:p>
            <a:pPr algn="ctr" eaLnBrk="1" hangingPunct="1">
              <a:buFontTx/>
              <a:buNone/>
            </a:pPr>
            <a:endParaRPr lang="en-US" sz="2000" b="1" dirty="0" smtClean="0"/>
          </a:p>
          <a:p>
            <a:pPr algn="ctr" eaLnBrk="1" hangingPunct="1">
              <a:buFontTx/>
              <a:buNone/>
            </a:pPr>
            <a:r>
              <a:rPr lang="en-US" sz="2400" b="1" dirty="0" smtClean="0"/>
              <a:t>The Triage Session:</a:t>
            </a:r>
          </a:p>
          <a:p>
            <a:pPr algn="ctr" eaLnBrk="1" hangingPunct="1">
              <a:buFontTx/>
              <a:buNone/>
            </a:pPr>
            <a:r>
              <a:rPr lang="en-US" sz="2400" b="1" dirty="0" smtClean="0"/>
              <a:t>Factors to Consider in Choosing an Analysis Methodology</a:t>
            </a:r>
          </a:p>
          <a:p>
            <a:pPr algn="just"/>
            <a:endParaRPr lang="en-US" sz="2000" dirty="0" smtClean="0"/>
          </a:p>
          <a:p>
            <a:r>
              <a:rPr lang="en-US" sz="2600" dirty="0" smtClean="0">
                <a:solidFill>
                  <a:schemeClr val="tx2"/>
                </a:solidFill>
              </a:rPr>
              <a:t>Time Allowed for Analysis</a:t>
            </a:r>
          </a:p>
          <a:p>
            <a:pPr lvl="1" eaLnBrk="1" hangingPunct="1"/>
            <a:r>
              <a:rPr lang="en-US" sz="1800" dirty="0" smtClean="0"/>
              <a:t>The allowable time determined by the client will factor very much into the selection of an appropriate methodology.</a:t>
            </a:r>
          </a:p>
          <a:p>
            <a:pPr lvl="1" eaLnBrk="1" hangingPunct="1"/>
            <a:r>
              <a:rPr lang="en-US" sz="1800" dirty="0" smtClean="0"/>
              <a:t>The time frame should incorporate:</a:t>
            </a:r>
          </a:p>
          <a:p>
            <a:pPr lvl="2" eaLnBrk="1" hangingPunct="1"/>
            <a:r>
              <a:rPr lang="en-US" sz="1600" dirty="0" smtClean="0"/>
              <a:t>document review</a:t>
            </a:r>
          </a:p>
          <a:p>
            <a:pPr lvl="2" eaLnBrk="1" hangingPunct="1"/>
            <a:r>
              <a:rPr lang="en-US" sz="1600" dirty="0" smtClean="0"/>
              <a:t>data validation</a:t>
            </a:r>
          </a:p>
          <a:p>
            <a:pPr lvl="2" eaLnBrk="1" hangingPunct="1"/>
            <a:r>
              <a:rPr lang="en-US" sz="1600" dirty="0" smtClean="0"/>
              <a:t>time for research</a:t>
            </a:r>
          </a:p>
          <a:p>
            <a:pPr lvl="2" eaLnBrk="1" hangingPunct="1"/>
            <a:r>
              <a:rPr lang="en-US" sz="1600" dirty="0" smtClean="0"/>
              <a:t>meetings with the construction team for interviews</a:t>
            </a:r>
          </a:p>
          <a:p>
            <a:pPr lvl="2" eaLnBrk="1" hangingPunct="1"/>
            <a:r>
              <a:rPr lang="en-US" sz="1600" dirty="0" smtClean="0"/>
              <a:t>verification of facts in dispute</a:t>
            </a:r>
          </a:p>
          <a:p>
            <a:pPr lvl="2" eaLnBrk="1" hangingPunct="1"/>
            <a:r>
              <a:rPr lang="en-US" sz="1600" dirty="0" smtClean="0"/>
              <a:t>development of the analysis and associated edits</a:t>
            </a:r>
          </a:p>
          <a:p>
            <a:pPr lvl="2" eaLnBrk="1" hangingPunct="1"/>
            <a:r>
              <a:rPr lang="en-US" sz="1600" dirty="0" smtClean="0"/>
              <a:t>Alternate Dispute Resolution (ADR) calendar</a:t>
            </a:r>
          </a:p>
          <a:p>
            <a:pPr lvl="2" eaLnBrk="1" hangingPunct="1"/>
            <a:r>
              <a:rPr lang="en-US" sz="1600" dirty="0" smtClean="0"/>
              <a:t>Trial calendar (ID experts, expert report production, response, deposition, etc</a:t>
            </a:r>
            <a:r>
              <a:rPr lang="en-US" sz="1600" dirty="0" smtClean="0"/>
              <a:t>.)</a:t>
            </a:r>
            <a:endParaRPr lang="en-US" sz="2000" dirty="0" smtClean="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2DCE6C2-1115-4C04-8623-5672CF6412EF}" type="slidenum">
              <a:rPr lang="en-US"/>
              <a:pPr>
                <a:defRPr/>
              </a:pPr>
              <a:t>26</a:t>
            </a:fld>
            <a:r>
              <a:rPr lang="en-US" b="0">
                <a:solidFill>
                  <a:srgbClr val="000000"/>
                </a:solidFill>
              </a:rPr>
              <a:t> </a:t>
            </a:r>
          </a:p>
        </p:txBody>
      </p:sp>
      <p:sp>
        <p:nvSpPr>
          <p:cNvPr id="41987" name="Rectangle 2"/>
          <p:cNvSpPr>
            <a:spLocks noGrp="1" noChangeArrowheads="1"/>
          </p:cNvSpPr>
          <p:nvPr>
            <p:ph type="title"/>
          </p:nvPr>
        </p:nvSpPr>
        <p:spPr/>
        <p:txBody>
          <a:bodyPr/>
          <a:lstStyle/>
          <a:p>
            <a:pPr eaLnBrk="1" hangingPunct="1"/>
            <a:r>
              <a:rPr lang="en-US" sz="1800" smtClean="0"/>
              <a:t>USE OF A CLAIMS TRIAGE WORKSHOP TO CHOOSE AN ANALYSIS METHOD</a:t>
            </a:r>
          </a:p>
        </p:txBody>
      </p:sp>
      <p:sp>
        <p:nvSpPr>
          <p:cNvPr id="41988" name="Rectangle 3"/>
          <p:cNvSpPr>
            <a:spLocks noGrp="1" noChangeArrowheads="1"/>
          </p:cNvSpPr>
          <p:nvPr>
            <p:ph type="body" idx="1"/>
          </p:nvPr>
        </p:nvSpPr>
        <p:spPr/>
        <p:txBody>
          <a:bodyPr/>
          <a:lstStyle/>
          <a:p>
            <a:pPr algn="ctr" eaLnBrk="1" hangingPunct="1">
              <a:buFontTx/>
              <a:buNone/>
            </a:pPr>
            <a:endParaRPr lang="en-US" sz="2000" b="1" dirty="0" smtClean="0"/>
          </a:p>
          <a:p>
            <a:pPr algn="ctr" eaLnBrk="1" hangingPunct="1">
              <a:buFontTx/>
              <a:buNone/>
            </a:pPr>
            <a:r>
              <a:rPr lang="en-US" sz="2400" b="1" dirty="0" smtClean="0"/>
              <a:t>The Triage Session:</a:t>
            </a:r>
          </a:p>
          <a:p>
            <a:pPr algn="ctr" eaLnBrk="1" hangingPunct="1">
              <a:buFontTx/>
              <a:buNone/>
            </a:pPr>
            <a:r>
              <a:rPr lang="en-US" sz="2400" b="1" dirty="0" smtClean="0"/>
              <a:t>Factors to Consider in Choosing an Analysis Methodology</a:t>
            </a:r>
          </a:p>
          <a:p>
            <a:pPr algn="just"/>
            <a:endParaRPr lang="en-US" sz="2000" dirty="0" smtClean="0"/>
          </a:p>
          <a:p>
            <a:r>
              <a:rPr lang="en-US" sz="2600" dirty="0" smtClean="0">
                <a:solidFill>
                  <a:schemeClr val="tx2"/>
                </a:solidFill>
              </a:rPr>
              <a:t>Expertise of the Analyst and Resources Available</a:t>
            </a:r>
          </a:p>
          <a:p>
            <a:pPr lvl="1" eaLnBrk="1" hangingPunct="1"/>
            <a:r>
              <a:rPr lang="en-US" sz="1800" dirty="0" smtClean="0"/>
              <a:t>During triage, Lead should address all expertise needs to develop the analysis and to testify in the case</a:t>
            </a:r>
          </a:p>
          <a:p>
            <a:pPr lvl="1" eaLnBrk="1" hangingPunct="1"/>
            <a:r>
              <a:rPr lang="en-US" sz="1800" dirty="0" smtClean="0"/>
              <a:t>The triage Lead should develop an understanding of the technical support available from the full company resources, and make some initial determinations about team composition.</a:t>
            </a:r>
          </a:p>
          <a:p>
            <a:pPr lvl="1"/>
            <a:endParaRPr lang="en-US" sz="2000" dirty="0" smtClean="0">
              <a:solidFill>
                <a:schemeClr val="tx2"/>
              </a:solidFill>
            </a:endParaRPr>
          </a:p>
          <a:p>
            <a:pPr lvl="1"/>
            <a:endParaRPr lang="en-US" sz="2000" dirty="0" smtClean="0">
              <a:solidFill>
                <a:schemeClr val="tx2"/>
              </a:solidFill>
            </a:endParaRPr>
          </a:p>
          <a:p>
            <a:pPr algn="just"/>
            <a:endParaRPr lang="en-US" sz="2600" dirty="0" smtClean="0">
              <a:solidFill>
                <a:schemeClr val="tx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D99586EF-E50F-404A-9C2E-635646D7BFDF}" type="slidenum">
              <a:rPr lang="en-US"/>
              <a:pPr>
                <a:defRPr/>
              </a:pPr>
              <a:t>27</a:t>
            </a:fld>
            <a:r>
              <a:rPr lang="en-US" b="0">
                <a:solidFill>
                  <a:srgbClr val="000000"/>
                </a:solidFill>
              </a:rPr>
              <a:t> </a:t>
            </a:r>
          </a:p>
        </p:txBody>
      </p:sp>
      <p:sp>
        <p:nvSpPr>
          <p:cNvPr id="43011" name="Rectangle 2"/>
          <p:cNvSpPr>
            <a:spLocks noGrp="1" noChangeArrowheads="1"/>
          </p:cNvSpPr>
          <p:nvPr>
            <p:ph type="title"/>
          </p:nvPr>
        </p:nvSpPr>
        <p:spPr/>
        <p:txBody>
          <a:bodyPr/>
          <a:lstStyle/>
          <a:p>
            <a:pPr eaLnBrk="1" hangingPunct="1"/>
            <a:r>
              <a:rPr lang="en-US" sz="1800" smtClean="0"/>
              <a:t>USE OF A CLAIMS TRIAGE WORKSHOP TO CHOOSE AN ANALYSIS METHOD</a:t>
            </a:r>
          </a:p>
        </p:txBody>
      </p:sp>
      <p:sp>
        <p:nvSpPr>
          <p:cNvPr id="43012" name="Rectangle 3"/>
          <p:cNvSpPr>
            <a:spLocks noGrp="1" noChangeArrowheads="1"/>
          </p:cNvSpPr>
          <p:nvPr>
            <p:ph type="body" idx="1"/>
          </p:nvPr>
        </p:nvSpPr>
        <p:spPr/>
        <p:txBody>
          <a:bodyPr>
            <a:normAutofit/>
          </a:bodyPr>
          <a:lstStyle/>
          <a:p>
            <a:pPr algn="ctr" eaLnBrk="1" hangingPunct="1">
              <a:buFontTx/>
              <a:buNone/>
            </a:pPr>
            <a:endParaRPr lang="en-US" sz="2000" b="1" dirty="0" smtClean="0"/>
          </a:p>
          <a:p>
            <a:pPr algn="ctr" eaLnBrk="1" hangingPunct="1">
              <a:buFontTx/>
              <a:buNone/>
            </a:pPr>
            <a:r>
              <a:rPr lang="en-US" sz="2400" b="1" dirty="0" smtClean="0"/>
              <a:t>The Triage Session:</a:t>
            </a:r>
          </a:p>
          <a:p>
            <a:pPr algn="ctr" eaLnBrk="1" hangingPunct="1">
              <a:buFontTx/>
              <a:buNone/>
            </a:pPr>
            <a:r>
              <a:rPr lang="en-US" sz="2400" b="1" dirty="0" smtClean="0"/>
              <a:t>Factors to Consider in Choosing an Analysis Methodology</a:t>
            </a:r>
          </a:p>
          <a:p>
            <a:pPr algn="just"/>
            <a:endParaRPr lang="en-US" sz="2000" dirty="0" smtClean="0"/>
          </a:p>
          <a:p>
            <a:r>
              <a:rPr lang="en-US" sz="2600" dirty="0" smtClean="0">
                <a:solidFill>
                  <a:schemeClr val="tx2"/>
                </a:solidFill>
              </a:rPr>
              <a:t>Forum for Resolution and Audience</a:t>
            </a:r>
          </a:p>
          <a:p>
            <a:pPr lvl="1" eaLnBrk="1" hangingPunct="1"/>
            <a:r>
              <a:rPr lang="en-US" dirty="0" smtClean="0"/>
              <a:t>The triage lead will have discussed the forum for adjudication with the client prior to the conduct of the triage work shop. It would have been inclusive in the answers to the “First Meeting Interview with Dispute Resolution Client”.</a:t>
            </a:r>
          </a:p>
          <a:p>
            <a:pPr lvl="1" eaLnBrk="1" hangingPunct="1"/>
            <a:r>
              <a:rPr lang="en-US" dirty="0" smtClean="0"/>
              <a:t>We believe it’s appropriate to treat every analysis matter as ”going to trial” and prepare accordingly. This establishes a presumption of a higher level of scrutiny accorded to our selection and implementation of </a:t>
            </a:r>
            <a:r>
              <a:rPr lang="en-US" dirty="0" smtClean="0"/>
              <a:t>methodology</a:t>
            </a:r>
            <a:endParaRPr lang="en-US"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E1769D1-AB6B-4CE9-B6C0-9652969CE199}" type="slidenum">
              <a:rPr lang="en-US"/>
              <a:pPr>
                <a:defRPr/>
              </a:pPr>
              <a:t>28</a:t>
            </a:fld>
            <a:r>
              <a:rPr lang="en-US" b="0">
                <a:solidFill>
                  <a:srgbClr val="000000"/>
                </a:solidFill>
              </a:rPr>
              <a:t> </a:t>
            </a:r>
          </a:p>
        </p:txBody>
      </p:sp>
      <p:sp>
        <p:nvSpPr>
          <p:cNvPr id="44035" name="Rectangle 2"/>
          <p:cNvSpPr>
            <a:spLocks noGrp="1" noChangeArrowheads="1"/>
          </p:cNvSpPr>
          <p:nvPr>
            <p:ph type="title"/>
          </p:nvPr>
        </p:nvSpPr>
        <p:spPr/>
        <p:txBody>
          <a:bodyPr/>
          <a:lstStyle/>
          <a:p>
            <a:pPr eaLnBrk="1" hangingPunct="1"/>
            <a:r>
              <a:rPr lang="en-US" sz="1800" smtClean="0"/>
              <a:t>USE OF A CLAIMS TRIAGE WORKSHOP TO CHOOSE AN ANALYSIS METHOD</a:t>
            </a:r>
          </a:p>
        </p:txBody>
      </p:sp>
      <p:sp>
        <p:nvSpPr>
          <p:cNvPr id="44036" name="Rectangle 3"/>
          <p:cNvSpPr>
            <a:spLocks noGrp="1" noChangeArrowheads="1"/>
          </p:cNvSpPr>
          <p:nvPr>
            <p:ph type="body" idx="1"/>
          </p:nvPr>
        </p:nvSpPr>
        <p:spPr/>
        <p:txBody>
          <a:bodyPr/>
          <a:lstStyle/>
          <a:p>
            <a:pPr algn="ctr" eaLnBrk="1" hangingPunct="1">
              <a:buFontTx/>
              <a:buNone/>
            </a:pPr>
            <a:endParaRPr lang="en-US" sz="2000" b="1" dirty="0" smtClean="0"/>
          </a:p>
          <a:p>
            <a:pPr algn="ctr" eaLnBrk="1" hangingPunct="1">
              <a:buFontTx/>
              <a:buNone/>
            </a:pPr>
            <a:r>
              <a:rPr lang="en-US" sz="2400" b="1" dirty="0" smtClean="0"/>
              <a:t>The Triage Session:</a:t>
            </a:r>
          </a:p>
          <a:p>
            <a:pPr algn="ctr" eaLnBrk="1" hangingPunct="1">
              <a:buFontTx/>
              <a:buNone/>
            </a:pPr>
            <a:r>
              <a:rPr lang="en-US" sz="2400" b="1" dirty="0" smtClean="0"/>
              <a:t>Factors to Consider in Choosing an Analysis Methodology</a:t>
            </a:r>
          </a:p>
          <a:p>
            <a:pPr algn="just"/>
            <a:endParaRPr lang="en-US" sz="2000" dirty="0" smtClean="0"/>
          </a:p>
          <a:p>
            <a:r>
              <a:rPr lang="en-US" sz="2600" dirty="0" smtClean="0">
                <a:solidFill>
                  <a:schemeClr val="tx2"/>
                </a:solidFill>
              </a:rPr>
              <a:t>Legal or Procedural Requirements</a:t>
            </a:r>
          </a:p>
          <a:p>
            <a:pPr lvl="1"/>
            <a:r>
              <a:rPr lang="en-US" sz="2000" dirty="0" smtClean="0"/>
              <a:t>The Lead should be fully briefed by client counsel regarding venue of the </a:t>
            </a:r>
            <a:r>
              <a:rPr lang="en-US" sz="2000" dirty="0" err="1" smtClean="0"/>
              <a:t>trier</a:t>
            </a:r>
            <a:r>
              <a:rPr lang="en-US" sz="2000" dirty="0" smtClean="0"/>
              <a:t> of fact.</a:t>
            </a:r>
          </a:p>
          <a:p>
            <a:pPr lvl="1"/>
            <a:r>
              <a:rPr lang="en-US" sz="2000" dirty="0" smtClean="0"/>
              <a:t>Sound methodologies generally survive varying venues.</a:t>
            </a:r>
          </a:p>
          <a:p>
            <a:pPr lvl="1"/>
            <a:r>
              <a:rPr lang="en-US" sz="2000" dirty="0" smtClean="0"/>
              <a:t>Certain venues require atypical consideration</a:t>
            </a:r>
            <a:r>
              <a:rPr lang="en-US" sz="2000" dirty="0" smtClean="0">
                <a:solidFill>
                  <a:schemeClr val="tx2"/>
                </a:solidFill>
              </a:rPr>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67E2964-0BBB-4583-BB1D-A0A0DF8163D9}" type="slidenum">
              <a:rPr lang="en-US"/>
              <a:pPr>
                <a:defRPr/>
              </a:pPr>
              <a:t>29</a:t>
            </a:fld>
            <a:r>
              <a:rPr lang="en-US" b="0">
                <a:solidFill>
                  <a:srgbClr val="000000"/>
                </a:solidFill>
              </a:rPr>
              <a:t> </a:t>
            </a:r>
          </a:p>
        </p:txBody>
      </p:sp>
      <p:sp>
        <p:nvSpPr>
          <p:cNvPr id="45059" name="Rectangle 2"/>
          <p:cNvSpPr>
            <a:spLocks noGrp="1" noChangeArrowheads="1"/>
          </p:cNvSpPr>
          <p:nvPr>
            <p:ph type="title"/>
          </p:nvPr>
        </p:nvSpPr>
        <p:spPr/>
        <p:txBody>
          <a:bodyPr/>
          <a:lstStyle/>
          <a:p>
            <a:pPr eaLnBrk="1" hangingPunct="1"/>
            <a:r>
              <a:rPr lang="en-US" sz="1800" smtClean="0"/>
              <a:t>USE OF A CLAIMS TRIAGE WORKSHOP TO CHOOSE AN ANALYSIS METHOD</a:t>
            </a:r>
          </a:p>
        </p:txBody>
      </p:sp>
      <p:sp>
        <p:nvSpPr>
          <p:cNvPr id="45060" name="Rectangle 3"/>
          <p:cNvSpPr>
            <a:spLocks noGrp="1" noChangeArrowheads="1"/>
          </p:cNvSpPr>
          <p:nvPr>
            <p:ph type="body" idx="1"/>
          </p:nvPr>
        </p:nvSpPr>
        <p:spPr/>
        <p:txBody>
          <a:bodyPr/>
          <a:lstStyle/>
          <a:p>
            <a:pPr algn="ctr" eaLnBrk="1" hangingPunct="1">
              <a:buFontTx/>
              <a:buNone/>
            </a:pPr>
            <a:endParaRPr lang="en-US" sz="2000" b="1" dirty="0" smtClean="0"/>
          </a:p>
          <a:p>
            <a:pPr algn="ctr" eaLnBrk="1" hangingPunct="1">
              <a:buFontTx/>
              <a:buNone/>
            </a:pPr>
            <a:r>
              <a:rPr lang="en-US" sz="2400" b="1" dirty="0" smtClean="0"/>
              <a:t>The Triage Session:</a:t>
            </a:r>
          </a:p>
          <a:p>
            <a:pPr algn="ctr" eaLnBrk="1" hangingPunct="1">
              <a:buFontTx/>
              <a:buNone/>
            </a:pPr>
            <a:r>
              <a:rPr lang="en-US" sz="2400" b="1" dirty="0" smtClean="0"/>
              <a:t>Factors to Consider in Choosing an Analysis Methodology</a:t>
            </a:r>
          </a:p>
          <a:p>
            <a:pPr algn="just"/>
            <a:endParaRPr lang="en-US" sz="2000" dirty="0" smtClean="0"/>
          </a:p>
          <a:p>
            <a:r>
              <a:rPr lang="en-US" sz="2600" dirty="0" smtClean="0">
                <a:solidFill>
                  <a:schemeClr val="tx2"/>
                </a:solidFill>
              </a:rPr>
              <a:t>Past History/Methods and What Method Opposition is Using</a:t>
            </a:r>
          </a:p>
          <a:p>
            <a:pPr lvl="1"/>
            <a:r>
              <a:rPr lang="en-US" sz="2000" dirty="0" smtClean="0"/>
              <a:t>Triage discusses any history with parties and methodologies</a:t>
            </a:r>
          </a:p>
          <a:p>
            <a:pPr lvl="2"/>
            <a:r>
              <a:rPr lang="en-US" sz="2200" dirty="0" smtClean="0"/>
              <a:t>Methodology</a:t>
            </a:r>
          </a:p>
          <a:p>
            <a:pPr lvl="2"/>
            <a:r>
              <a:rPr lang="en-US" sz="2200" dirty="0" smtClean="0"/>
              <a:t>Technical competence</a:t>
            </a:r>
          </a:p>
          <a:p>
            <a:pPr lvl="2"/>
            <a:r>
              <a:rPr lang="en-US" sz="2200" dirty="0" smtClean="0"/>
              <a:t>Results</a:t>
            </a:r>
          </a:p>
          <a:p>
            <a:pPr lvl="1"/>
            <a:r>
              <a:rPr lang="en-US" sz="2000" dirty="0" smtClean="0"/>
              <a:t>Examine friend and foe history</a:t>
            </a:r>
          </a:p>
          <a:p>
            <a:pPr lvl="1">
              <a:buNone/>
            </a:pPr>
            <a:endParaRPr lang="en-US" sz="2000" dirty="0" smtClean="0">
              <a:solidFill>
                <a:schemeClr val="tx2"/>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1"/>
          <p:cNvSpPr>
            <a:spLocks noGrp="1"/>
          </p:cNvSpPr>
          <p:nvPr>
            <p:ph type="sldNum" sz="quarter" idx="10"/>
          </p:nvPr>
        </p:nvSpPr>
        <p:spPr/>
        <p:txBody>
          <a:bodyPr/>
          <a:lstStyle/>
          <a:p>
            <a:fld id="{CCC5DFF2-3D4D-4610-A235-8A8DD8C61342}" type="slidenum">
              <a:rPr lang="en-US"/>
              <a:pPr/>
              <a:t>3</a:t>
            </a:fld>
            <a:r>
              <a:rPr lang="en-US" sz="1400" dirty="0">
                <a:solidFill>
                  <a:srgbClr val="000000"/>
                </a:solidFill>
              </a:rPr>
              <a:t> </a:t>
            </a:r>
          </a:p>
        </p:txBody>
      </p:sp>
      <p:sp>
        <p:nvSpPr>
          <p:cNvPr id="101378" name="Slide Number Placeholder 3"/>
          <p:cNvSpPr txBox="1">
            <a:spLocks noGrp="1"/>
          </p:cNvSpPr>
          <p:nvPr/>
        </p:nvSpPr>
        <p:spPr bwMode="auto">
          <a:xfrm>
            <a:off x="381000" y="6477000"/>
            <a:ext cx="8610600" cy="244475"/>
          </a:xfrm>
          <a:prstGeom prst="rect">
            <a:avLst/>
          </a:prstGeom>
          <a:noFill/>
          <a:ln w="9525">
            <a:noFill/>
            <a:miter lim="800000"/>
            <a:headEnd/>
            <a:tailEnd/>
          </a:ln>
        </p:spPr>
        <p:txBody>
          <a:bodyPr/>
          <a:lstStyle/>
          <a:p>
            <a:pPr algn="r"/>
            <a:fld id="{6C975CAE-903B-4CA6-A2AF-7D68A4A3B188}" type="slidenum">
              <a:rPr lang="en-US" sz="1000"/>
              <a:pPr algn="r"/>
              <a:t>3</a:t>
            </a:fld>
            <a:r>
              <a:rPr lang="en-US" sz="1400" dirty="0">
                <a:solidFill>
                  <a:srgbClr val="000000"/>
                </a:solidFill>
              </a:rPr>
              <a:t> </a:t>
            </a:r>
          </a:p>
        </p:txBody>
      </p:sp>
      <p:sp>
        <p:nvSpPr>
          <p:cNvPr id="101379" name="Rectangle 2"/>
          <p:cNvSpPr>
            <a:spLocks noGrp="1" noChangeArrowheads="1"/>
          </p:cNvSpPr>
          <p:nvPr>
            <p:ph type="title" idx="4294967295"/>
          </p:nvPr>
        </p:nvSpPr>
        <p:spPr>
          <a:xfrm>
            <a:off x="268288" y="152400"/>
            <a:ext cx="8610600" cy="588963"/>
          </a:xfrm>
        </p:spPr>
        <p:txBody>
          <a:bodyPr>
            <a:noAutofit/>
          </a:bodyPr>
          <a:lstStyle/>
          <a:p>
            <a:pPr algn="ctr"/>
            <a:r>
              <a:rPr lang="en-US" sz="2800" b="1" dirty="0"/>
              <a:t>Chris </a:t>
            </a:r>
            <a:r>
              <a:rPr lang="en-US" sz="2800" b="1" dirty="0" smtClean="0"/>
              <a:t>Carson, PSP, CCM, PMP</a:t>
            </a:r>
            <a:endParaRPr lang="en-US" sz="2800" b="1" dirty="0"/>
          </a:p>
        </p:txBody>
      </p:sp>
      <p:sp>
        <p:nvSpPr>
          <p:cNvPr id="101380" name="Rectangle 3"/>
          <p:cNvSpPr>
            <a:spLocks noGrp="1" noChangeArrowheads="1"/>
          </p:cNvSpPr>
          <p:nvPr>
            <p:ph type="body" idx="4294967295"/>
          </p:nvPr>
        </p:nvSpPr>
        <p:spPr>
          <a:xfrm>
            <a:off x="457200" y="838200"/>
            <a:ext cx="8229600" cy="5638800"/>
          </a:xfrm>
        </p:spPr>
        <p:txBody>
          <a:bodyPr>
            <a:noAutofit/>
          </a:bodyPr>
          <a:lstStyle/>
          <a:p>
            <a:pPr>
              <a:lnSpc>
                <a:spcPct val="90000"/>
              </a:lnSpc>
            </a:pPr>
            <a:r>
              <a:rPr lang="en-US" sz="1600" dirty="0"/>
              <a:t>Corporate Director of Project Controls, Alpha Corporation</a:t>
            </a:r>
          </a:p>
          <a:p>
            <a:pPr lvl="1">
              <a:lnSpc>
                <a:spcPct val="90000"/>
              </a:lnSpc>
            </a:pPr>
            <a:r>
              <a:rPr lang="en-US" sz="1600" dirty="0" smtClean="0"/>
              <a:t>Responsible </a:t>
            </a:r>
            <a:r>
              <a:rPr lang="en-US" sz="1600" dirty="0"/>
              <a:t>for standards, processes, and procedures for a team of schedulers, analysts, and project managers in multiple office </a:t>
            </a:r>
            <a:r>
              <a:rPr lang="en-US" sz="1600" dirty="0" smtClean="0"/>
              <a:t>locations, as well as analysis, work product, and testimony</a:t>
            </a:r>
            <a:endParaRPr lang="en-US" sz="1600" dirty="0"/>
          </a:p>
          <a:p>
            <a:pPr lvl="1">
              <a:lnSpc>
                <a:spcPct val="90000"/>
              </a:lnSpc>
            </a:pPr>
            <a:r>
              <a:rPr lang="en-US" sz="1600" dirty="0" smtClean="0"/>
              <a:t>Developed and manages the </a:t>
            </a:r>
            <a:r>
              <a:rPr lang="en-US" sz="1600" dirty="0"/>
              <a:t>in-house </a:t>
            </a:r>
            <a:r>
              <a:rPr lang="en-US" sz="1600" dirty="0" smtClean="0"/>
              <a:t>project controls training </a:t>
            </a:r>
            <a:r>
              <a:rPr lang="en-US" sz="1600" dirty="0"/>
              <a:t>program at Alpha</a:t>
            </a:r>
          </a:p>
          <a:p>
            <a:pPr>
              <a:lnSpc>
                <a:spcPct val="90000"/>
              </a:lnSpc>
            </a:pPr>
            <a:r>
              <a:rPr lang="en-US" sz="1600" dirty="0" smtClean="0"/>
              <a:t>University</a:t>
            </a:r>
            <a:r>
              <a:rPr lang="en-US" sz="1600" dirty="0"/>
              <a:t>: University of Virginia, Mechanical Engineering, 1972</a:t>
            </a:r>
          </a:p>
          <a:p>
            <a:pPr>
              <a:lnSpc>
                <a:spcPct val="90000"/>
              </a:lnSpc>
            </a:pPr>
            <a:r>
              <a:rPr lang="en-US" sz="1600" dirty="0"/>
              <a:t>Professional Field: </a:t>
            </a:r>
            <a:r>
              <a:rPr lang="en-US" sz="1600" dirty="0" smtClean="0"/>
              <a:t>38 </a:t>
            </a:r>
            <a:r>
              <a:rPr lang="en-US" sz="1600" dirty="0"/>
              <a:t>years of experience in Construction </a:t>
            </a:r>
            <a:r>
              <a:rPr lang="en-US" sz="1600" dirty="0" smtClean="0"/>
              <a:t>Management Services specializing in Scheduling</a:t>
            </a:r>
            <a:r>
              <a:rPr lang="en-US" sz="1600" dirty="0"/>
              <a:t>, </a:t>
            </a:r>
            <a:r>
              <a:rPr lang="en-US" sz="1600" dirty="0" smtClean="0"/>
              <a:t>Schedule Analysis, Estimating</a:t>
            </a:r>
            <a:r>
              <a:rPr lang="en-US" sz="1600" dirty="0"/>
              <a:t>, Claims</a:t>
            </a:r>
          </a:p>
          <a:p>
            <a:pPr>
              <a:lnSpc>
                <a:spcPct val="90000"/>
              </a:lnSpc>
            </a:pPr>
            <a:r>
              <a:rPr lang="en-US" sz="1600" dirty="0"/>
              <a:t>Active in PMI </a:t>
            </a:r>
            <a:r>
              <a:rPr lang="en-US" sz="1600" dirty="0" smtClean="0"/>
              <a:t>(Project Management Institute) College </a:t>
            </a:r>
            <a:r>
              <a:rPr lang="en-US" sz="1600" dirty="0"/>
              <a:t>of Scheduling</a:t>
            </a:r>
          </a:p>
          <a:p>
            <a:pPr lvl="1">
              <a:lnSpc>
                <a:spcPct val="90000"/>
              </a:lnSpc>
            </a:pPr>
            <a:r>
              <a:rPr lang="en-US" sz="1600" dirty="0" smtClean="0"/>
              <a:t>Vice President of Scheduling </a:t>
            </a:r>
            <a:r>
              <a:rPr lang="en-US" sz="1600" dirty="0" smtClean="0"/>
              <a:t>Excellence, Managing </a:t>
            </a:r>
            <a:r>
              <a:rPr lang="en-US" sz="1600" dirty="0"/>
              <a:t>Director for SEI (Scheduling Excellence Initiative) writing Best Practices and Guidelines for Scheduling and Schedule Impact </a:t>
            </a:r>
            <a:r>
              <a:rPr lang="en-US" sz="1600" dirty="0" smtClean="0"/>
              <a:t>Analysis</a:t>
            </a:r>
          </a:p>
          <a:p>
            <a:pPr>
              <a:lnSpc>
                <a:spcPct val="90000"/>
              </a:lnSpc>
            </a:pPr>
            <a:r>
              <a:rPr lang="en-US" sz="1600" dirty="0" smtClean="0"/>
              <a:t>Active </a:t>
            </a:r>
            <a:r>
              <a:rPr lang="en-US" sz="1600" dirty="0" smtClean="0"/>
              <a:t>in AACEi (Association for the Advancement of Cost Estimating International)</a:t>
            </a:r>
            <a:endParaRPr lang="en-US" sz="1600" dirty="0"/>
          </a:p>
          <a:p>
            <a:pPr lvl="1">
              <a:lnSpc>
                <a:spcPct val="90000"/>
              </a:lnSpc>
            </a:pPr>
            <a:r>
              <a:rPr lang="en-US" sz="1600" dirty="0" smtClean="0"/>
              <a:t>Member of P&amp;S and CDR Committees</a:t>
            </a:r>
          </a:p>
          <a:p>
            <a:pPr lvl="1">
              <a:lnSpc>
                <a:spcPct val="90000"/>
              </a:lnSpc>
            </a:pPr>
            <a:r>
              <a:rPr lang="en-US" sz="1600" dirty="0" smtClean="0"/>
              <a:t>Author of Recommended Practices in Scheduling &amp; Editor of Forensic Schedule Analysis RP</a:t>
            </a:r>
          </a:p>
          <a:p>
            <a:pPr>
              <a:lnSpc>
                <a:spcPct val="90000"/>
              </a:lnSpc>
            </a:pPr>
            <a:r>
              <a:rPr lang="en-US" sz="1600" dirty="0" smtClean="0"/>
              <a:t>Active in Planning Planet </a:t>
            </a:r>
          </a:p>
          <a:p>
            <a:pPr lvl="1">
              <a:lnSpc>
                <a:spcPct val="90000"/>
              </a:lnSpc>
            </a:pPr>
            <a:r>
              <a:rPr lang="en-US" sz="1600" dirty="0" smtClean="0"/>
              <a:t>Chief Editor for US, writing Planner Users’ Guide, developing accreditation Guild for planners</a:t>
            </a:r>
          </a:p>
          <a:p>
            <a:pPr>
              <a:lnSpc>
                <a:spcPct val="90000"/>
              </a:lnSpc>
            </a:pPr>
            <a:r>
              <a:rPr lang="en-US" sz="1600" dirty="0" smtClean="0"/>
              <a:t>Active in CMAA (Construction Management Association of America)</a:t>
            </a:r>
          </a:p>
          <a:p>
            <a:pPr lvl="1">
              <a:lnSpc>
                <a:spcPct val="90000"/>
              </a:lnSpc>
            </a:pPr>
            <a:r>
              <a:rPr lang="en-US" sz="1600" dirty="0" smtClean="0"/>
              <a:t>Served on committee revising Time Management Chapter of </a:t>
            </a:r>
            <a:r>
              <a:rPr lang="en-US" sz="1600" dirty="0" smtClean="0"/>
              <a:t>                     CMAA’s </a:t>
            </a:r>
            <a:r>
              <a:rPr lang="en-US" sz="1600" dirty="0" smtClean="0"/>
              <a:t>CM Standards of Practice</a:t>
            </a:r>
          </a:p>
          <a:p>
            <a:pPr>
              <a:lnSpc>
                <a:spcPct val="90000"/>
              </a:lnSpc>
              <a:buNone/>
            </a:pPr>
            <a:endParaRPr lang="en-US" sz="1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8D9E54F4-3753-45AE-B36A-63E581D38490}" type="slidenum">
              <a:rPr lang="en-US"/>
              <a:pPr>
                <a:defRPr/>
              </a:pPr>
              <a:t>30</a:t>
            </a:fld>
            <a:r>
              <a:rPr lang="en-US" b="0">
                <a:solidFill>
                  <a:srgbClr val="000000"/>
                </a:solidFill>
              </a:rPr>
              <a:t> </a:t>
            </a:r>
          </a:p>
        </p:txBody>
      </p:sp>
      <p:sp>
        <p:nvSpPr>
          <p:cNvPr id="46083" name="Rectangle 2"/>
          <p:cNvSpPr>
            <a:spLocks noGrp="1" noChangeArrowheads="1"/>
          </p:cNvSpPr>
          <p:nvPr>
            <p:ph type="title"/>
          </p:nvPr>
        </p:nvSpPr>
        <p:spPr/>
        <p:txBody>
          <a:bodyPr/>
          <a:lstStyle/>
          <a:p>
            <a:pPr eaLnBrk="1" hangingPunct="1"/>
            <a:r>
              <a:rPr lang="en-US" sz="1800" smtClean="0"/>
              <a:t>USE OF A CLAIMS TRIAGE WORKSHOP TO CHOOSE AN ANALYSIS METHOD</a:t>
            </a:r>
          </a:p>
        </p:txBody>
      </p:sp>
      <p:sp>
        <p:nvSpPr>
          <p:cNvPr id="46084" name="Rectangle 3"/>
          <p:cNvSpPr>
            <a:spLocks noGrp="1" noChangeArrowheads="1"/>
          </p:cNvSpPr>
          <p:nvPr>
            <p:ph type="body" idx="1"/>
          </p:nvPr>
        </p:nvSpPr>
        <p:spPr/>
        <p:txBody>
          <a:bodyPr/>
          <a:lstStyle/>
          <a:p>
            <a:pPr algn="ctr" eaLnBrk="1" hangingPunct="1">
              <a:buFontTx/>
              <a:buNone/>
            </a:pPr>
            <a:endParaRPr lang="en-US" sz="2000" b="1" smtClean="0"/>
          </a:p>
          <a:p>
            <a:pPr algn="ctr" eaLnBrk="1" hangingPunct="1">
              <a:buFontTx/>
              <a:buNone/>
            </a:pPr>
            <a:r>
              <a:rPr lang="en-US" sz="2400" b="1" smtClean="0"/>
              <a:t>The Triage Session:</a:t>
            </a:r>
          </a:p>
          <a:p>
            <a:pPr algn="ctr" eaLnBrk="1" hangingPunct="1">
              <a:buFontTx/>
              <a:buNone/>
            </a:pPr>
            <a:r>
              <a:rPr lang="en-US" sz="2400" b="1" smtClean="0"/>
              <a:t>Choosing an Analysis Methodology</a:t>
            </a:r>
          </a:p>
          <a:p>
            <a:pPr algn="just"/>
            <a:endParaRPr lang="en-US" sz="2600" smtClean="0">
              <a:solidFill>
                <a:schemeClr val="tx2"/>
              </a:solidFill>
            </a:endParaRPr>
          </a:p>
          <a:p>
            <a:pPr algn="just"/>
            <a:r>
              <a:rPr lang="en-US" sz="2600" smtClean="0">
                <a:solidFill>
                  <a:schemeClr val="tx2"/>
                </a:solidFill>
              </a:rPr>
              <a:t>Discuss Elimination of Methodologies</a:t>
            </a:r>
          </a:p>
          <a:p>
            <a:pPr lvl="1" algn="just"/>
            <a:r>
              <a:rPr lang="en-US" sz="2000" smtClean="0"/>
              <a:t>Immediate elimination due to Factors</a:t>
            </a:r>
          </a:p>
          <a:p>
            <a:pPr lvl="1" algn="just"/>
            <a:r>
              <a:rPr lang="en-US" sz="2000" smtClean="0"/>
              <a:t>Transition from easy elimination to in-depth discussion to elimination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CCEE91A-8274-4E8F-8373-8D08167527FF}" type="slidenum">
              <a:rPr lang="en-US"/>
              <a:pPr>
                <a:defRPr/>
              </a:pPr>
              <a:t>31</a:t>
            </a:fld>
            <a:r>
              <a:rPr lang="en-US" b="0">
                <a:solidFill>
                  <a:srgbClr val="000000"/>
                </a:solidFill>
              </a:rPr>
              <a:t> </a:t>
            </a:r>
          </a:p>
        </p:txBody>
      </p:sp>
      <p:sp>
        <p:nvSpPr>
          <p:cNvPr id="47107" name="Rectangle 2"/>
          <p:cNvSpPr>
            <a:spLocks noGrp="1" noChangeArrowheads="1"/>
          </p:cNvSpPr>
          <p:nvPr>
            <p:ph type="title"/>
          </p:nvPr>
        </p:nvSpPr>
        <p:spPr/>
        <p:txBody>
          <a:bodyPr/>
          <a:lstStyle/>
          <a:p>
            <a:pPr eaLnBrk="1" hangingPunct="1"/>
            <a:r>
              <a:rPr lang="en-US" sz="1800" smtClean="0"/>
              <a:t>USE OF A CLAIMS TRIAGE WORKSHOP TO CHOOSE AN ANALYSIS METHOD</a:t>
            </a:r>
          </a:p>
        </p:txBody>
      </p:sp>
      <p:sp>
        <p:nvSpPr>
          <p:cNvPr id="47108" name="Rectangle 3"/>
          <p:cNvSpPr>
            <a:spLocks noGrp="1" noChangeArrowheads="1"/>
          </p:cNvSpPr>
          <p:nvPr>
            <p:ph type="body" idx="1"/>
          </p:nvPr>
        </p:nvSpPr>
        <p:spPr/>
        <p:txBody>
          <a:bodyPr/>
          <a:lstStyle/>
          <a:p>
            <a:pPr algn="ctr" eaLnBrk="1" hangingPunct="1">
              <a:buFontTx/>
              <a:buNone/>
            </a:pPr>
            <a:endParaRPr lang="en-US" sz="2000" b="1" smtClean="0"/>
          </a:p>
          <a:p>
            <a:pPr algn="ctr" eaLnBrk="1" hangingPunct="1">
              <a:buFontTx/>
              <a:buNone/>
            </a:pPr>
            <a:r>
              <a:rPr lang="en-US" sz="2400" b="1" smtClean="0"/>
              <a:t>The Triage Session:</a:t>
            </a:r>
          </a:p>
          <a:p>
            <a:pPr algn="ctr" eaLnBrk="1" hangingPunct="1">
              <a:buFontTx/>
              <a:buNone/>
            </a:pPr>
            <a:r>
              <a:rPr lang="en-US" sz="2400" b="1" smtClean="0"/>
              <a:t>Choosing an Analysis Methodology</a:t>
            </a:r>
          </a:p>
          <a:p>
            <a:pPr algn="just"/>
            <a:endParaRPr lang="en-US" sz="2600" smtClean="0">
              <a:solidFill>
                <a:schemeClr val="tx2"/>
              </a:solidFill>
            </a:endParaRPr>
          </a:p>
          <a:p>
            <a:pPr algn="just"/>
            <a:r>
              <a:rPr lang="en-US" sz="2600" smtClean="0">
                <a:solidFill>
                  <a:schemeClr val="tx2"/>
                </a:solidFill>
              </a:rPr>
              <a:t>Recommend Methodology</a:t>
            </a:r>
          </a:p>
          <a:p>
            <a:pPr lvl="1" algn="just"/>
            <a:r>
              <a:rPr lang="en-US" sz="2000" smtClean="0"/>
              <a:t>Methodologies surviving elimination round</a:t>
            </a:r>
          </a:p>
          <a:p>
            <a:pPr lvl="1" algn="just"/>
            <a:r>
              <a:rPr lang="en-US" sz="2000" smtClean="0"/>
              <a:t>General methodology type</a:t>
            </a:r>
          </a:p>
          <a:p>
            <a:pPr lvl="1" algn="just"/>
            <a:r>
              <a:rPr lang="en-US" sz="2000" smtClean="0"/>
              <a:t>Specific implementation</a:t>
            </a:r>
          </a:p>
          <a:p>
            <a:pPr lvl="1" algn="just"/>
            <a:r>
              <a:rPr lang="en-US" sz="2000" smtClean="0"/>
              <a:t>Challenges to implementation</a:t>
            </a:r>
          </a:p>
          <a:p>
            <a:pPr lvl="1" algn="just"/>
            <a:r>
              <a:rPr lang="en-US" sz="2000" smtClean="0"/>
              <a:t>Steps to address challenges</a:t>
            </a:r>
          </a:p>
          <a:p>
            <a:pPr lvl="1" algn="just"/>
            <a:endParaRPr lang="en-US" sz="2000" smtClean="0"/>
          </a:p>
          <a:p>
            <a:pPr lvl="1" algn="just"/>
            <a:endParaRPr lang="en-US" sz="2000" smtClean="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38917C9-3116-44ED-8B05-E8F218F38287}" type="slidenum">
              <a:rPr lang="en-US"/>
              <a:pPr>
                <a:defRPr/>
              </a:pPr>
              <a:t>32</a:t>
            </a:fld>
            <a:r>
              <a:rPr lang="en-US" b="0">
                <a:solidFill>
                  <a:srgbClr val="000000"/>
                </a:solidFill>
              </a:rPr>
              <a:t> </a:t>
            </a:r>
          </a:p>
        </p:txBody>
      </p:sp>
      <p:sp>
        <p:nvSpPr>
          <p:cNvPr id="48131" name="Rectangle 2"/>
          <p:cNvSpPr>
            <a:spLocks noGrp="1" noChangeArrowheads="1"/>
          </p:cNvSpPr>
          <p:nvPr>
            <p:ph type="title"/>
          </p:nvPr>
        </p:nvSpPr>
        <p:spPr/>
        <p:txBody>
          <a:bodyPr/>
          <a:lstStyle/>
          <a:p>
            <a:pPr eaLnBrk="1" hangingPunct="1"/>
            <a:r>
              <a:rPr lang="en-US" sz="1800" smtClean="0"/>
              <a:t>USE OF A CLAIMS TRIAGE WORKSHOP TO CHOOSE AN ANALYSIS METHOD</a:t>
            </a:r>
          </a:p>
        </p:txBody>
      </p:sp>
      <p:sp>
        <p:nvSpPr>
          <p:cNvPr id="48132" name="Rectangle 3"/>
          <p:cNvSpPr>
            <a:spLocks noGrp="1" noChangeArrowheads="1"/>
          </p:cNvSpPr>
          <p:nvPr>
            <p:ph type="body" idx="1"/>
          </p:nvPr>
        </p:nvSpPr>
        <p:spPr/>
        <p:txBody>
          <a:bodyPr>
            <a:normAutofit lnSpcReduction="10000"/>
          </a:bodyPr>
          <a:lstStyle/>
          <a:p>
            <a:pPr algn="ctr" eaLnBrk="1" hangingPunct="1">
              <a:buFontTx/>
              <a:buNone/>
            </a:pPr>
            <a:endParaRPr lang="en-US" sz="2000" b="1" smtClean="0"/>
          </a:p>
          <a:p>
            <a:pPr algn="ctr" eaLnBrk="1" hangingPunct="1">
              <a:buFontTx/>
              <a:buNone/>
            </a:pPr>
            <a:r>
              <a:rPr lang="en-US" sz="2400" b="1" smtClean="0"/>
              <a:t>Conclusion</a:t>
            </a:r>
          </a:p>
          <a:p>
            <a:pPr algn="just"/>
            <a:endParaRPr lang="en-US" sz="2600" smtClean="0">
              <a:solidFill>
                <a:schemeClr val="tx2"/>
              </a:solidFill>
            </a:endParaRPr>
          </a:p>
          <a:p>
            <a:pPr algn="just"/>
            <a:r>
              <a:rPr lang="en-US" sz="2600" smtClean="0">
                <a:solidFill>
                  <a:schemeClr val="tx2"/>
                </a:solidFill>
              </a:rPr>
              <a:t>Document triage effort</a:t>
            </a:r>
          </a:p>
          <a:p>
            <a:pPr algn="just"/>
            <a:r>
              <a:rPr lang="en-US" sz="2600" smtClean="0">
                <a:solidFill>
                  <a:schemeClr val="tx2"/>
                </a:solidFill>
              </a:rPr>
              <a:t>Empirical support for decision-making</a:t>
            </a:r>
          </a:p>
          <a:p>
            <a:pPr algn="just"/>
            <a:r>
              <a:rPr lang="en-US" sz="2600" smtClean="0">
                <a:solidFill>
                  <a:schemeClr val="tx2"/>
                </a:solidFill>
              </a:rPr>
              <a:t>Application of lessons learned</a:t>
            </a:r>
          </a:p>
          <a:p>
            <a:pPr algn="just"/>
            <a:r>
              <a:rPr lang="en-US" sz="2600" smtClean="0">
                <a:solidFill>
                  <a:schemeClr val="tx2"/>
                </a:solidFill>
              </a:rPr>
              <a:t>Targeted need for information</a:t>
            </a:r>
          </a:p>
          <a:p>
            <a:pPr algn="just"/>
            <a:r>
              <a:rPr lang="en-US" sz="2600" smtClean="0">
                <a:solidFill>
                  <a:schemeClr val="tx2"/>
                </a:solidFill>
              </a:rPr>
              <a:t>Prepare for next meeting with client</a:t>
            </a:r>
          </a:p>
          <a:p>
            <a:pPr algn="just"/>
            <a:r>
              <a:rPr lang="en-US" sz="2600" smtClean="0">
                <a:solidFill>
                  <a:schemeClr val="tx2"/>
                </a:solidFill>
              </a:rPr>
              <a:t>Efforts and resources: assignment</a:t>
            </a:r>
          </a:p>
          <a:p>
            <a:pPr algn="just"/>
            <a:r>
              <a:rPr lang="en-US" sz="2600" smtClean="0">
                <a:solidFill>
                  <a:schemeClr val="tx2"/>
                </a:solidFill>
              </a:rPr>
              <a:t>Guided performance</a:t>
            </a:r>
          </a:p>
          <a:p>
            <a:pPr algn="just"/>
            <a:r>
              <a:rPr lang="en-US" sz="2600" smtClean="0">
                <a:solidFill>
                  <a:schemeClr val="tx2"/>
                </a:solidFill>
              </a:rPr>
              <a:t>Effort confidence</a:t>
            </a:r>
          </a:p>
          <a:p>
            <a:pPr algn="just"/>
            <a:r>
              <a:rPr lang="en-US" sz="2600" smtClean="0">
                <a:solidFill>
                  <a:schemeClr val="tx2"/>
                </a:solidFill>
              </a:rPr>
              <a:t>Training and mentoring</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1143000" y="1981200"/>
            <a:ext cx="7043208" cy="2777033"/>
          </a:xfrm>
          <a:prstGeom prst="rect">
            <a:avLst/>
          </a:prstGeom>
        </p:spPr>
        <p:txBody>
          <a:bodyPr vert="horz" wrap="square" lIns="0" tIns="0" rIns="0" bIns="0" rtlCol="0" anchor="ctr" anchorCtr="0">
            <a:noAutofit/>
          </a:bodyPr>
          <a:lstStyle/>
          <a:p>
            <a:pPr marL="0" marR="0" lvl="0" indent="0" algn="ctr" defTabSz="914363" rtl="0" eaLnBrk="1" fontAlgn="auto" latinLnBrk="0" hangingPunct="1">
              <a:lnSpc>
                <a:spcPct val="90000"/>
              </a:lnSpc>
              <a:spcBef>
                <a:spcPct val="0"/>
              </a:spcBef>
              <a:spcAft>
                <a:spcPts val="0"/>
              </a:spcAft>
              <a:buClrTx/>
              <a:buSzTx/>
              <a:buFontTx/>
              <a:buNone/>
              <a:tabLst/>
              <a:defRPr/>
            </a:pPr>
            <a:r>
              <a:rPr kumimoji="0" lang="en-US" sz="6000" b="0" i="0" u="none" strike="noStrike" kern="1200" cap="none" spc="-150" normalizeH="0" baseline="0" noProof="0" dirty="0" smtClean="0">
                <a:ln w="3175">
                  <a:noFill/>
                </a:ln>
                <a:solidFill>
                  <a:srgbClr val="1F497D"/>
                </a:solidFill>
                <a:effectLst/>
                <a:uLnTx/>
                <a:uFillTx/>
                <a:latin typeface="Arial"/>
                <a:ea typeface="+mn-ea"/>
                <a:cs typeface="Arial"/>
              </a:rPr>
              <a:t>Thank You</a:t>
            </a:r>
          </a:p>
          <a:p>
            <a:pPr marL="0" marR="0" lvl="0" indent="0" algn="ctr" defTabSz="914363" rtl="0" eaLnBrk="1" fontAlgn="auto" latinLnBrk="0" hangingPunct="1">
              <a:lnSpc>
                <a:spcPct val="90000"/>
              </a:lnSpc>
              <a:spcBef>
                <a:spcPct val="0"/>
              </a:spcBef>
              <a:spcAft>
                <a:spcPts val="0"/>
              </a:spcAft>
              <a:buClrTx/>
              <a:buSzTx/>
              <a:buFontTx/>
              <a:buNone/>
              <a:tabLst/>
              <a:defRPr/>
            </a:pPr>
            <a:r>
              <a:rPr lang="en-US" sz="6000" spc="-150" dirty="0" smtClean="0">
                <a:ln w="3175">
                  <a:noFill/>
                </a:ln>
                <a:solidFill>
                  <a:srgbClr val="1F497D"/>
                </a:solidFill>
                <a:latin typeface="Arial"/>
                <a:cs typeface="Arial"/>
              </a:rPr>
              <a:t>For Attending!</a:t>
            </a:r>
            <a:endParaRPr kumimoji="0" lang="en-US" sz="6000" b="0" i="0" u="none" strike="noStrike" kern="1200" cap="none" spc="-150" normalizeH="0" baseline="0" noProof="0" dirty="0">
              <a:ln w="3175">
                <a:noFill/>
              </a:ln>
              <a:solidFill>
                <a:srgbClr val="1F497D"/>
              </a:solidFill>
              <a:effectLst/>
              <a:uLnTx/>
              <a:uFillTx/>
              <a:latin typeface="Arial"/>
              <a:ea typeface="+mn-ea"/>
              <a:cs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E151E763-7175-457F-85B3-0A57DF99F2F8}" type="slidenum">
              <a:rPr lang="en-US"/>
              <a:pPr>
                <a:defRPr/>
              </a:pPr>
              <a:t>4</a:t>
            </a:fld>
            <a:r>
              <a:rPr lang="en-US" b="0">
                <a:solidFill>
                  <a:srgbClr val="000000"/>
                </a:solidFill>
              </a:rPr>
              <a:t> </a:t>
            </a:r>
          </a:p>
        </p:txBody>
      </p:sp>
      <p:sp>
        <p:nvSpPr>
          <p:cNvPr id="18435" name="Rectangle 2"/>
          <p:cNvSpPr>
            <a:spLocks noGrp="1" noChangeArrowheads="1"/>
          </p:cNvSpPr>
          <p:nvPr>
            <p:ph type="title"/>
          </p:nvPr>
        </p:nvSpPr>
        <p:spPr>
          <a:xfrm>
            <a:off x="457200" y="228600"/>
            <a:ext cx="8229600" cy="762000"/>
          </a:xfrm>
        </p:spPr>
        <p:txBody>
          <a:bodyPr>
            <a:normAutofit/>
          </a:bodyPr>
          <a:lstStyle/>
          <a:p>
            <a:pPr algn="ctr" eaLnBrk="1" hangingPunct="1"/>
            <a:r>
              <a:rPr lang="en-US" sz="3200" b="1" dirty="0" smtClean="0"/>
              <a:t>Co-Authors for Paper</a:t>
            </a:r>
            <a:endParaRPr lang="en-US" sz="3200" dirty="0" smtClean="0"/>
          </a:p>
        </p:txBody>
      </p:sp>
      <p:sp>
        <p:nvSpPr>
          <p:cNvPr id="18436" name="Rectangle 3"/>
          <p:cNvSpPr>
            <a:spLocks noGrp="1" noChangeArrowheads="1"/>
          </p:cNvSpPr>
          <p:nvPr>
            <p:ph type="body" idx="1"/>
          </p:nvPr>
        </p:nvSpPr>
        <p:spPr/>
        <p:txBody>
          <a:bodyPr>
            <a:normAutofit/>
          </a:bodyPr>
          <a:lstStyle/>
          <a:p>
            <a:pPr eaLnBrk="1" hangingPunct="1"/>
            <a:r>
              <a:rPr lang="en-US" dirty="0" smtClean="0"/>
              <a:t>Bob Kelly, PSP, CPE</a:t>
            </a:r>
          </a:p>
          <a:p>
            <a:pPr lvl="1"/>
            <a:r>
              <a:rPr lang="en-US" dirty="0" smtClean="0"/>
              <a:t>Director of Dispute Resolution, Alpha Corporation</a:t>
            </a:r>
          </a:p>
          <a:p>
            <a:pPr lvl="1"/>
            <a:r>
              <a:rPr lang="en-US" dirty="0" smtClean="0"/>
              <a:t>Co-Chairman of AACEi’s CDR Committee</a:t>
            </a:r>
          </a:p>
          <a:p>
            <a:r>
              <a:rPr lang="en-US" dirty="0" smtClean="0"/>
              <a:t>Rob Kelly, Jr., PSP, PMP, CFCC</a:t>
            </a:r>
          </a:p>
          <a:p>
            <a:pPr lvl="1"/>
            <a:r>
              <a:rPr lang="en-US" dirty="0" smtClean="0"/>
              <a:t>Project Controls Manager Ohio, Alpha Corporation</a:t>
            </a:r>
          </a:p>
          <a:p>
            <a:pPr lvl="1"/>
            <a:r>
              <a:rPr lang="en-US" dirty="0" smtClean="0"/>
              <a:t>Acts as Neutral for Ohio School Facilities Commission</a:t>
            </a:r>
            <a:endParaRPr lang="en-US" dirty="0" smtClean="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14E8FED6-0A84-4187-873C-6F901B066627}" type="slidenum">
              <a:rPr lang="en-US"/>
              <a:pPr>
                <a:defRPr/>
              </a:pPr>
              <a:t>5</a:t>
            </a:fld>
            <a:r>
              <a:rPr lang="en-US" b="0">
                <a:solidFill>
                  <a:srgbClr val="000000"/>
                </a:solidFill>
              </a:rPr>
              <a:t> </a:t>
            </a:r>
          </a:p>
        </p:txBody>
      </p:sp>
      <p:sp>
        <p:nvSpPr>
          <p:cNvPr id="20483" name="Rectangle 2"/>
          <p:cNvSpPr>
            <a:spLocks noGrp="1" noChangeArrowheads="1"/>
          </p:cNvSpPr>
          <p:nvPr>
            <p:ph type="title"/>
          </p:nvPr>
        </p:nvSpPr>
        <p:spPr/>
        <p:txBody>
          <a:bodyPr/>
          <a:lstStyle/>
          <a:p>
            <a:pPr eaLnBrk="1" hangingPunct="1"/>
            <a:r>
              <a:rPr lang="en-US" sz="1800" dirty="0" smtClean="0"/>
              <a:t>USE OF A CLAIMS TRIAGE WORKSHOP TO CHOOSE AN ANALYSIS METHOD</a:t>
            </a:r>
          </a:p>
        </p:txBody>
      </p:sp>
      <p:sp>
        <p:nvSpPr>
          <p:cNvPr id="5" name="Rectangle 3"/>
          <p:cNvSpPr txBox="1">
            <a:spLocks noChangeArrowheads="1"/>
          </p:cNvSpPr>
          <p:nvPr/>
        </p:nvSpPr>
        <p:spPr bwMode="auto">
          <a:xfrm>
            <a:off x="457200" y="1600200"/>
            <a:ext cx="8229600" cy="4525963"/>
          </a:xfrm>
          <a:prstGeom prst="rect">
            <a:avLst/>
          </a:prstGeom>
          <a:noFill/>
          <a:ln w="9525">
            <a:noFill/>
            <a:miter lim="800000"/>
            <a:headEnd/>
            <a:tailEnd/>
          </a:ln>
        </p:spPr>
        <p:txBody>
          <a:bodyPr/>
          <a:lstStyle/>
          <a:p>
            <a:pPr marL="342900" indent="-342900" algn="just" eaLnBrk="0" hangingPunct="0">
              <a:lnSpc>
                <a:spcPct val="90000"/>
              </a:lnSpc>
              <a:spcBef>
                <a:spcPct val="20000"/>
              </a:spcBef>
              <a:buFontTx/>
              <a:buChar char="•"/>
              <a:defRPr/>
            </a:pPr>
            <a:r>
              <a:rPr lang="en-US" sz="2400" kern="0" dirty="0">
                <a:solidFill>
                  <a:srgbClr val="000000"/>
                </a:solidFill>
                <a:latin typeface="+mn-lt"/>
              </a:rPr>
              <a:t>AACEI Recommended Practice 29R-03 “Forensic Schedule Analysis” properly notes that there are a number of factors to consider in choosing a method of analysis in a time-related dispute</a:t>
            </a:r>
          </a:p>
          <a:p>
            <a:pPr marL="342900" indent="-342900" algn="just" eaLnBrk="0" hangingPunct="0">
              <a:lnSpc>
                <a:spcPct val="90000"/>
              </a:lnSpc>
              <a:spcBef>
                <a:spcPct val="20000"/>
              </a:spcBef>
              <a:buFontTx/>
              <a:buChar char="•"/>
              <a:defRPr/>
            </a:pPr>
            <a:r>
              <a:rPr lang="en-US" sz="2400" kern="0" dirty="0">
                <a:solidFill>
                  <a:srgbClr val="000000"/>
                </a:solidFill>
                <a:latin typeface="+mn-lt"/>
              </a:rPr>
              <a:t>The </a:t>
            </a:r>
            <a:r>
              <a:rPr lang="en-US" sz="2400" kern="0" dirty="0" smtClean="0">
                <a:solidFill>
                  <a:srgbClr val="000000"/>
                </a:solidFill>
                <a:latin typeface="+mn-lt"/>
              </a:rPr>
              <a:t>authors have </a:t>
            </a:r>
            <a:r>
              <a:rPr lang="en-US" sz="2400" kern="0" dirty="0">
                <a:solidFill>
                  <a:srgbClr val="000000"/>
                </a:solidFill>
                <a:latin typeface="+mn-lt"/>
              </a:rPr>
              <a:t>developed a process that they have </a:t>
            </a:r>
            <a:r>
              <a:rPr lang="en-US" sz="2400" kern="0" dirty="0" smtClean="0">
                <a:solidFill>
                  <a:srgbClr val="000000"/>
                </a:solidFill>
                <a:latin typeface="+mn-lt"/>
              </a:rPr>
              <a:t>call </a:t>
            </a:r>
            <a:r>
              <a:rPr lang="en-US" sz="2400" kern="0" dirty="0">
                <a:solidFill>
                  <a:srgbClr val="000000"/>
                </a:solidFill>
                <a:latin typeface="+mn-lt"/>
              </a:rPr>
              <a:t>a “Claims Triage” for use in evaluating every new dispute resolution assignment, organized and guided by a checklist and procedures.</a:t>
            </a:r>
          </a:p>
          <a:p>
            <a:pPr marL="342900" indent="-342900" eaLnBrk="0" hangingPunct="0">
              <a:lnSpc>
                <a:spcPct val="90000"/>
              </a:lnSpc>
              <a:spcBef>
                <a:spcPct val="20000"/>
              </a:spcBef>
              <a:defRPr/>
            </a:pPr>
            <a:endParaRPr lang="en-US" sz="2400" kern="0" dirty="0">
              <a:solidFill>
                <a:srgbClr val="000000"/>
              </a:solidFill>
              <a:latin typeface="+mn-l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62E12552-B71A-44C1-B1AD-6475A902A096}" type="slidenum">
              <a:rPr lang="en-US"/>
              <a:pPr>
                <a:defRPr/>
              </a:pPr>
              <a:t>6</a:t>
            </a:fld>
            <a:r>
              <a:rPr lang="en-US" b="0">
                <a:solidFill>
                  <a:srgbClr val="000000"/>
                </a:solidFill>
              </a:rPr>
              <a:t> </a:t>
            </a:r>
          </a:p>
        </p:txBody>
      </p:sp>
      <p:sp>
        <p:nvSpPr>
          <p:cNvPr id="21507" name="Rectangle 2"/>
          <p:cNvSpPr>
            <a:spLocks noGrp="1" noChangeArrowheads="1"/>
          </p:cNvSpPr>
          <p:nvPr>
            <p:ph type="title"/>
          </p:nvPr>
        </p:nvSpPr>
        <p:spPr/>
        <p:txBody>
          <a:bodyPr/>
          <a:lstStyle/>
          <a:p>
            <a:pPr eaLnBrk="1" hangingPunct="1"/>
            <a:r>
              <a:rPr lang="en-US" sz="1800" dirty="0" smtClean="0"/>
              <a:t>USE OF A CLAIMS TRIAGE WORKSHOP TO CHOOSE AN ANALYSIS METHOD</a:t>
            </a:r>
          </a:p>
        </p:txBody>
      </p:sp>
      <p:sp>
        <p:nvSpPr>
          <p:cNvPr id="21508" name="Rectangle 3"/>
          <p:cNvSpPr>
            <a:spLocks noGrp="1" noChangeArrowheads="1"/>
          </p:cNvSpPr>
          <p:nvPr>
            <p:ph type="body" idx="1"/>
          </p:nvPr>
        </p:nvSpPr>
        <p:spPr/>
        <p:txBody>
          <a:bodyPr>
            <a:normAutofit/>
          </a:bodyPr>
          <a:lstStyle/>
          <a:p>
            <a:pPr algn="ctr" eaLnBrk="1" hangingPunct="1">
              <a:buFontTx/>
              <a:buNone/>
            </a:pPr>
            <a:endParaRPr lang="en-US" sz="2000" b="1" smtClean="0"/>
          </a:p>
          <a:p>
            <a:pPr algn="ctr" eaLnBrk="1" hangingPunct="1">
              <a:buFontTx/>
              <a:buNone/>
            </a:pPr>
            <a:r>
              <a:rPr lang="en-US" sz="2000" b="1" smtClean="0"/>
              <a:t>Why have a Claims Triage to Choose an Analysis Method?</a:t>
            </a:r>
          </a:p>
          <a:p>
            <a:pPr eaLnBrk="1" hangingPunct="1"/>
            <a:endParaRPr lang="en-US" sz="2000" smtClean="0"/>
          </a:p>
          <a:p>
            <a:pPr eaLnBrk="1" hangingPunct="1"/>
            <a:r>
              <a:rPr lang="en-US" sz="2000" smtClean="0"/>
              <a:t>Variety of methods available – which is best?</a:t>
            </a:r>
          </a:p>
          <a:p>
            <a:pPr eaLnBrk="1" hangingPunct="1"/>
            <a:r>
              <a:rPr lang="en-US" sz="2000" smtClean="0"/>
              <a:t>Broad consideration from multiple participants with different experiences</a:t>
            </a:r>
          </a:p>
          <a:p>
            <a:pPr eaLnBrk="1" hangingPunct="1"/>
            <a:r>
              <a:rPr lang="en-US" sz="2000" smtClean="0"/>
              <a:t>Apply lessons learned</a:t>
            </a:r>
          </a:p>
          <a:p>
            <a:pPr eaLnBrk="1" hangingPunct="1"/>
            <a:r>
              <a:rPr lang="en-US" sz="2000" smtClean="0"/>
              <a:t>Training and mentoring</a:t>
            </a:r>
          </a:p>
          <a:p>
            <a:pPr eaLnBrk="1" hangingPunct="1"/>
            <a:endParaRPr lang="en-US" sz="2000" smtClean="0"/>
          </a:p>
          <a:p>
            <a:pPr eaLnBrk="1" hangingPunct="1"/>
            <a:r>
              <a:rPr lang="en-US" sz="2000" smtClean="0"/>
              <a:t>Choice of methodology is carefully considered and documented for use in the analysis, well before the analysis begins.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9B24C7AA-FEA1-4EC6-8193-B38745DC6944}" type="slidenum">
              <a:rPr lang="en-US"/>
              <a:pPr>
                <a:defRPr/>
              </a:pPr>
              <a:t>7</a:t>
            </a:fld>
            <a:r>
              <a:rPr lang="en-US" b="0">
                <a:solidFill>
                  <a:srgbClr val="000000"/>
                </a:solidFill>
              </a:rPr>
              <a:t> </a:t>
            </a:r>
          </a:p>
        </p:txBody>
      </p:sp>
      <p:sp>
        <p:nvSpPr>
          <p:cNvPr id="22531" name="Rectangle 2"/>
          <p:cNvSpPr>
            <a:spLocks noGrp="1" noChangeArrowheads="1"/>
          </p:cNvSpPr>
          <p:nvPr>
            <p:ph type="title"/>
          </p:nvPr>
        </p:nvSpPr>
        <p:spPr/>
        <p:txBody>
          <a:bodyPr/>
          <a:lstStyle/>
          <a:p>
            <a:pPr eaLnBrk="1" hangingPunct="1"/>
            <a:r>
              <a:rPr lang="en-US" sz="1800" smtClean="0"/>
              <a:t>USE OF A CLAIMS TRIAGE WORKSHOP TO CHOOSE AN ANALYSIS METHOD</a:t>
            </a:r>
          </a:p>
        </p:txBody>
      </p:sp>
      <p:sp>
        <p:nvSpPr>
          <p:cNvPr id="22532" name="Rectangle 3"/>
          <p:cNvSpPr>
            <a:spLocks noGrp="1" noChangeArrowheads="1"/>
          </p:cNvSpPr>
          <p:nvPr>
            <p:ph type="body" idx="1"/>
          </p:nvPr>
        </p:nvSpPr>
        <p:spPr/>
        <p:txBody>
          <a:bodyPr/>
          <a:lstStyle/>
          <a:p>
            <a:pPr algn="ctr" eaLnBrk="1" hangingPunct="1">
              <a:buFontTx/>
              <a:buNone/>
            </a:pPr>
            <a:endParaRPr lang="en-US" sz="2000" b="1" dirty="0" smtClean="0"/>
          </a:p>
          <a:p>
            <a:pPr algn="ctr" eaLnBrk="1" hangingPunct="1">
              <a:buFontTx/>
              <a:buNone/>
            </a:pPr>
            <a:r>
              <a:rPr lang="en-US" sz="2000" b="1" dirty="0" smtClean="0"/>
              <a:t>Claims Triage Process</a:t>
            </a:r>
          </a:p>
          <a:p>
            <a:pPr eaLnBrk="1" hangingPunct="1"/>
            <a:endParaRPr lang="en-US" sz="2000" dirty="0" smtClean="0"/>
          </a:p>
          <a:p>
            <a:pPr algn="just"/>
            <a:r>
              <a:rPr lang="en-US" sz="2000" dirty="0" smtClean="0"/>
              <a:t>Process involves a team approach</a:t>
            </a:r>
          </a:p>
          <a:p>
            <a:pPr algn="just"/>
            <a:r>
              <a:rPr lang="en-US" sz="2000" dirty="0" smtClean="0"/>
              <a:t>Commitment to RP 29R-03 Forensic Schedule Analysis, Section 5 “Choosing a Method</a:t>
            </a:r>
            <a:r>
              <a:rPr lang="en-US" sz="2000" dirty="0" smtClean="0"/>
              <a:t>” – Factors taken from this document</a:t>
            </a:r>
            <a:endParaRPr lang="en-US" sz="2000" dirty="0" smtClean="0"/>
          </a:p>
          <a:p>
            <a:pPr algn="just"/>
            <a:r>
              <a:rPr lang="en-US" sz="2000" dirty="0" smtClean="0"/>
              <a:t>Team assignments based on experience</a:t>
            </a:r>
          </a:p>
          <a:p>
            <a:pPr algn="just"/>
            <a:r>
              <a:rPr lang="en-US" sz="2000" dirty="0" smtClean="0"/>
              <a:t>Importance of objective viewpoint during document management, review and analysis</a:t>
            </a:r>
          </a:p>
          <a:p>
            <a:pPr algn="just"/>
            <a:r>
              <a:rPr lang="en-US" sz="2000" dirty="0" smtClean="0"/>
              <a:t>Lead Consultant is assigned </a:t>
            </a:r>
            <a:r>
              <a:rPr lang="en-US" sz="2000" dirty="0" smtClean="0"/>
              <a:t>(often based on who receives the referral)</a:t>
            </a:r>
            <a:endParaRPr lang="en-US" sz="2000" dirty="0" smtClean="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F3C627FC-E3D1-4B95-B4A1-8EC0A3C15FF5}" type="slidenum">
              <a:rPr lang="en-US"/>
              <a:pPr>
                <a:defRPr/>
              </a:pPr>
              <a:t>8</a:t>
            </a:fld>
            <a:r>
              <a:rPr lang="en-US" b="0">
                <a:solidFill>
                  <a:srgbClr val="000000"/>
                </a:solidFill>
              </a:rPr>
              <a:t> </a:t>
            </a:r>
          </a:p>
        </p:txBody>
      </p:sp>
      <p:sp>
        <p:nvSpPr>
          <p:cNvPr id="23555" name="Rectangle 2"/>
          <p:cNvSpPr>
            <a:spLocks noGrp="1" noChangeArrowheads="1"/>
          </p:cNvSpPr>
          <p:nvPr>
            <p:ph type="title"/>
          </p:nvPr>
        </p:nvSpPr>
        <p:spPr/>
        <p:txBody>
          <a:bodyPr/>
          <a:lstStyle/>
          <a:p>
            <a:pPr eaLnBrk="1" hangingPunct="1"/>
            <a:r>
              <a:rPr lang="en-US" sz="1800" smtClean="0"/>
              <a:t>USE OF A CLAIMS TRIAGE WORKSHOP TO CHOOSE AN ANALYSIS METHOD</a:t>
            </a:r>
          </a:p>
        </p:txBody>
      </p:sp>
      <p:sp>
        <p:nvSpPr>
          <p:cNvPr id="23556" name="Rectangle 3"/>
          <p:cNvSpPr>
            <a:spLocks noGrp="1" noChangeArrowheads="1"/>
          </p:cNvSpPr>
          <p:nvPr>
            <p:ph type="body" idx="1"/>
          </p:nvPr>
        </p:nvSpPr>
        <p:spPr/>
        <p:txBody>
          <a:bodyPr>
            <a:normAutofit lnSpcReduction="10000"/>
          </a:bodyPr>
          <a:lstStyle/>
          <a:p>
            <a:pPr algn="ctr" eaLnBrk="1" hangingPunct="1">
              <a:buFontTx/>
              <a:buNone/>
            </a:pPr>
            <a:endParaRPr lang="en-US" sz="2000" b="1" dirty="0" smtClean="0"/>
          </a:p>
          <a:p>
            <a:pPr algn="ctr" eaLnBrk="1" hangingPunct="1">
              <a:buFontTx/>
              <a:buNone/>
            </a:pPr>
            <a:r>
              <a:rPr lang="en-US" sz="2400" b="1" dirty="0" smtClean="0"/>
              <a:t>Information Needed for the Triage Session</a:t>
            </a:r>
          </a:p>
          <a:p>
            <a:pPr algn="just"/>
            <a:endParaRPr lang="en-US" sz="2000" dirty="0" smtClean="0"/>
          </a:p>
          <a:p>
            <a:pPr algn="just"/>
            <a:r>
              <a:rPr lang="en-US" sz="2000" dirty="0" smtClean="0"/>
              <a:t>Lead Consultant is responsible for coordination of triage meeting</a:t>
            </a:r>
          </a:p>
          <a:p>
            <a:pPr algn="just"/>
            <a:r>
              <a:rPr lang="en-US" sz="2000" dirty="0" smtClean="0"/>
              <a:t>Structure and conduct of the meeting is dependent on information developed prior to meeting</a:t>
            </a:r>
          </a:p>
          <a:p>
            <a:pPr algn="just"/>
            <a:r>
              <a:rPr lang="en-US" sz="2000" dirty="0" smtClean="0"/>
              <a:t>See Checklist A “First Meeting Interview with Dispute Resolution Client” for information necessary</a:t>
            </a:r>
          </a:p>
          <a:p>
            <a:pPr lvl="1" algn="just"/>
            <a:r>
              <a:rPr lang="en-US" sz="2000" dirty="0" smtClean="0"/>
              <a:t>Project Facts</a:t>
            </a:r>
          </a:p>
          <a:p>
            <a:pPr lvl="1" algn="just"/>
            <a:r>
              <a:rPr lang="en-US" sz="2000" dirty="0" smtClean="0"/>
              <a:t>Dispute Facts</a:t>
            </a:r>
          </a:p>
          <a:p>
            <a:pPr lvl="1" algn="just"/>
            <a:r>
              <a:rPr lang="en-US" sz="2000" dirty="0" smtClean="0"/>
              <a:t>Legal Facts</a:t>
            </a:r>
          </a:p>
          <a:p>
            <a:pPr lvl="1" algn="just"/>
            <a:r>
              <a:rPr lang="en-US" sz="2000" dirty="0" smtClean="0"/>
              <a:t>Source Documents and Data Validation</a:t>
            </a:r>
          </a:p>
          <a:p>
            <a:pPr lvl="1" algn="just"/>
            <a:endParaRPr lang="en-US" sz="2000" dirty="0" smtClean="0">
              <a:solidFill>
                <a:schemeClr val="tx2"/>
              </a:solidFill>
            </a:endParaRPr>
          </a:p>
          <a:p>
            <a:pPr algn="just"/>
            <a:r>
              <a:rPr lang="en-US" sz="2600" dirty="0" smtClean="0">
                <a:solidFill>
                  <a:schemeClr val="tx2"/>
                </a:solidFill>
              </a:rPr>
              <a:t>Engagement and Triage Information: chicken or the egg?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pPr>
              <a:defRPr/>
            </a:pPr>
            <a:fld id="{B74B11B3-5ACB-4DBB-B521-A00A1BCF7DCC}" type="slidenum">
              <a:rPr lang="en-US"/>
              <a:pPr>
                <a:defRPr/>
              </a:pPr>
              <a:t>9</a:t>
            </a:fld>
            <a:r>
              <a:rPr lang="en-US" b="0">
                <a:solidFill>
                  <a:srgbClr val="000000"/>
                </a:solidFill>
              </a:rPr>
              <a:t> </a:t>
            </a:r>
          </a:p>
        </p:txBody>
      </p:sp>
      <p:sp>
        <p:nvSpPr>
          <p:cNvPr id="24579" name="Rectangle 2"/>
          <p:cNvSpPr>
            <a:spLocks noGrp="1" noChangeArrowheads="1"/>
          </p:cNvSpPr>
          <p:nvPr>
            <p:ph type="title"/>
          </p:nvPr>
        </p:nvSpPr>
        <p:spPr/>
        <p:txBody>
          <a:bodyPr/>
          <a:lstStyle/>
          <a:p>
            <a:pPr eaLnBrk="1" hangingPunct="1"/>
            <a:r>
              <a:rPr lang="en-US" sz="1800" smtClean="0"/>
              <a:t>USE OF A CLAIMS TRIAGE WORKSHOP TO CHOOSE AN ANALYSIS METHOD</a:t>
            </a:r>
          </a:p>
        </p:txBody>
      </p:sp>
      <p:sp>
        <p:nvSpPr>
          <p:cNvPr id="24580" name="Rectangle 3"/>
          <p:cNvSpPr>
            <a:spLocks noGrp="1" noChangeArrowheads="1"/>
          </p:cNvSpPr>
          <p:nvPr>
            <p:ph type="body" idx="1"/>
          </p:nvPr>
        </p:nvSpPr>
        <p:spPr/>
        <p:txBody>
          <a:bodyPr>
            <a:normAutofit/>
          </a:bodyPr>
          <a:lstStyle/>
          <a:p>
            <a:pPr algn="ctr" eaLnBrk="1" hangingPunct="1">
              <a:buFontTx/>
              <a:buNone/>
            </a:pPr>
            <a:endParaRPr lang="en-US" sz="2000" b="1" dirty="0" smtClean="0"/>
          </a:p>
          <a:p>
            <a:pPr algn="ctr" eaLnBrk="1" hangingPunct="1">
              <a:buFontTx/>
              <a:buNone/>
            </a:pPr>
            <a:r>
              <a:rPr lang="en-US" sz="2400" b="1" dirty="0" smtClean="0"/>
              <a:t>Information Needed for the Triage Session</a:t>
            </a:r>
          </a:p>
          <a:p>
            <a:pPr algn="just"/>
            <a:endParaRPr lang="en-US" sz="2000" dirty="0" smtClean="0"/>
          </a:p>
          <a:p>
            <a:pPr algn="just"/>
            <a:r>
              <a:rPr lang="en-US" sz="2800" dirty="0" smtClean="0"/>
              <a:t>Project Facts</a:t>
            </a:r>
          </a:p>
          <a:p>
            <a:pPr lvl="1"/>
            <a:r>
              <a:rPr lang="en-US" sz="2400" dirty="0" smtClean="0"/>
              <a:t>Parties/stakeholders</a:t>
            </a:r>
          </a:p>
          <a:p>
            <a:pPr lvl="1"/>
            <a:r>
              <a:rPr lang="en-US" sz="2400" dirty="0" smtClean="0"/>
              <a:t>Project type and description</a:t>
            </a:r>
          </a:p>
          <a:p>
            <a:pPr lvl="1"/>
            <a:r>
              <a:rPr lang="en-US" sz="2400" dirty="0" smtClean="0"/>
              <a:t>Project location</a:t>
            </a:r>
          </a:p>
          <a:p>
            <a:pPr lvl="1"/>
            <a:r>
              <a:rPr lang="en-US" sz="2400" dirty="0" smtClean="0"/>
              <a:t>Contract value</a:t>
            </a:r>
          </a:p>
          <a:p>
            <a:pPr lvl="1"/>
            <a:r>
              <a:rPr lang="en-US" sz="2400" dirty="0" smtClean="0"/>
              <a:t>Bid, start, completion dates</a:t>
            </a:r>
          </a:p>
          <a:p>
            <a:pPr lvl="1"/>
            <a:r>
              <a:rPr lang="en-US" sz="2400" dirty="0" smtClean="0"/>
              <a:t>Current project status – cost and schedule</a:t>
            </a:r>
          </a:p>
          <a:p>
            <a:pPr lvl="1" algn="just"/>
            <a:endParaRPr lang="en-US" sz="2000" dirty="0" smtClean="0">
              <a:solidFill>
                <a:schemeClr val="tx2"/>
              </a:solidFil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639</TotalTime>
  <Words>2114</Words>
  <Application>Microsoft Office PowerPoint</Application>
  <PresentationFormat>On-screen Show (4:3)</PresentationFormat>
  <Paragraphs>354</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Slide 1</vt:lpstr>
      <vt:lpstr>Slide 2</vt:lpstr>
      <vt:lpstr>Chris Carson, PSP, CCM, PMP</vt:lpstr>
      <vt:lpstr>Co-Authors for Paper</vt:lpstr>
      <vt:lpstr>USE OF A CLAIMS TRIAGE WORKSHOP TO CHOOSE AN ANALYSIS METHOD</vt:lpstr>
      <vt:lpstr>USE OF A CLAIMS TRIAGE WORKSHOP TO CHOOSE AN ANALYSIS METHOD</vt:lpstr>
      <vt:lpstr>USE OF A CLAIMS TRIAGE WORKSHOP TO CHOOSE AN ANALYSIS METHOD</vt:lpstr>
      <vt:lpstr>USE OF A CLAIMS TRIAGE WORKSHOP TO CHOOSE AN ANALYSIS METHOD</vt:lpstr>
      <vt:lpstr>USE OF A CLAIMS TRIAGE WORKSHOP TO CHOOSE AN ANALYSIS METHOD</vt:lpstr>
      <vt:lpstr>USE OF A CLAIMS TRIAGE WORKSHOP TO CHOOSE AN ANALYSIS METHOD</vt:lpstr>
      <vt:lpstr>USE OF A CLAIMS TRIAGE WORKSHOP TO CHOOSE AN ANALYSIS METHOD</vt:lpstr>
      <vt:lpstr>USE OF A CLAIMS TRIAGE WORKSHOP TO CHOOSE AN ANALYSIS METHOD</vt:lpstr>
      <vt:lpstr>USE OF A CLAIMS TRIAGE WORKSHOP TO CHOOSE AN ANALYSIS METHOD</vt:lpstr>
      <vt:lpstr>USE OF A CLAIMS TRIAGE WORKSHOP TO CHOOSE AN ANALYSIS METHOD</vt:lpstr>
      <vt:lpstr>USE OF A CLAIMS TRIAGE WORKSHOP TO CHOOSE AN ANALYSIS METHOD</vt:lpstr>
      <vt:lpstr>USE OF A CLAIMS TRIAGE WORKSHOP TO CHOOSE AN ANALYSIS METHOD</vt:lpstr>
      <vt:lpstr>USE OF A CLAIMS TRIAGE WORKSHOP TO CHOOSE AN ANALYSIS METHOD</vt:lpstr>
      <vt:lpstr>USE OF A CLAIMS TRIAGE WORKSHOP TO CHOOSE AN ANALYSIS METHOD</vt:lpstr>
      <vt:lpstr>USE OF A CLAIMS TRIAGE WORKSHOP TO CHOOSE AN ANALYSIS METHOD</vt:lpstr>
      <vt:lpstr>USE OF A CLAIMS TRIAGE WORKSHOP TO CHOOSE AN ANALYSIS METHOD</vt:lpstr>
      <vt:lpstr>USE OF A CLAIMS TRIAGE WORKSHOP TO CHOOSE AN ANALYSIS METHOD</vt:lpstr>
      <vt:lpstr>USE OF A CLAIMS TRIAGE WORKSHOP TO CHOOSE AN ANALYSIS METHOD</vt:lpstr>
      <vt:lpstr>USE OF A CLAIMS TRIAGE WORKSHOP TO CHOOSE AN ANALYSIS METHOD</vt:lpstr>
      <vt:lpstr>USE OF A CLAIMS TRIAGE WORKSHOP TO CHOOSE AN ANALYSIS METHOD</vt:lpstr>
      <vt:lpstr>USE OF A CLAIMS TRIAGE WORKSHOP TO CHOOSE AN ANALYSIS METHOD</vt:lpstr>
      <vt:lpstr>USE OF A CLAIMS TRIAGE WORKSHOP TO CHOOSE AN ANALYSIS METHOD</vt:lpstr>
      <vt:lpstr>USE OF A CLAIMS TRIAGE WORKSHOP TO CHOOSE AN ANALYSIS METHOD</vt:lpstr>
      <vt:lpstr>USE OF A CLAIMS TRIAGE WORKSHOP TO CHOOSE AN ANALYSIS METHOD</vt:lpstr>
      <vt:lpstr>USE OF A CLAIMS TRIAGE WORKSHOP TO CHOOSE AN ANALYSIS METHOD</vt:lpstr>
      <vt:lpstr>USE OF A CLAIMS TRIAGE WORKSHOP TO CHOOSE AN ANALYSIS METHOD</vt:lpstr>
      <vt:lpstr>USE OF A CLAIMS TRIAGE WORKSHOP TO CHOOSE AN ANALYSIS METHOD</vt:lpstr>
      <vt:lpstr>USE OF A CLAIMS TRIAGE WORKSHOP TO CHOOSE AN ANALYSIS METHOD</vt:lpstr>
      <vt:lpstr>Slide 33</vt:lpstr>
    </vt:vector>
  </TitlesOfParts>
  <Company>Abraham Burns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Abraham Burns</dc:creator>
  <cp:lastModifiedBy>Chris Carson</cp:lastModifiedBy>
  <cp:revision>32</cp:revision>
  <dcterms:created xsi:type="dcterms:W3CDTF">2010-01-26T16:58:50Z</dcterms:created>
  <dcterms:modified xsi:type="dcterms:W3CDTF">2011-05-03T21:32:18Z</dcterms:modified>
</cp:coreProperties>
</file>