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9" r:id="rId2"/>
    <p:sldId id="320" r:id="rId3"/>
    <p:sldId id="345" r:id="rId4"/>
    <p:sldId id="321" r:id="rId5"/>
    <p:sldId id="322" r:id="rId6"/>
    <p:sldId id="323" r:id="rId7"/>
    <p:sldId id="342" r:id="rId8"/>
    <p:sldId id="343" r:id="rId9"/>
    <p:sldId id="324" r:id="rId10"/>
    <p:sldId id="325" r:id="rId11"/>
    <p:sldId id="326" r:id="rId12"/>
    <p:sldId id="344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</p:sldIdLst>
  <p:sldSz cx="9144000" cy="6858000" type="screen4x3"/>
  <p:notesSz cx="9782175" cy="14211300"/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FF99FF"/>
    <a:srgbClr val="6600CC"/>
    <a:srgbClr val="FF9933"/>
    <a:srgbClr val="FF99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428" y="-192"/>
      </p:cViewPr>
      <p:guideLst>
        <p:guide orient="horz" pos="1294"/>
        <p:guide orient="horz" pos="663"/>
        <p:guide pos="5518"/>
        <p:guide pos="979"/>
        <p:guide pos="3100"/>
        <p:guide pos="3215"/>
        <p:guide pos="3300"/>
        <p:guide pos="53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394" y="-90"/>
      </p:cViewPr>
      <p:guideLst>
        <p:guide orient="horz" pos="4475"/>
        <p:guide pos="30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5" Type="http://schemas.openxmlformats.org/officeDocument/2006/relationships/slide" Target="slides/slide20.xml"/><Relationship Id="rId4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402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168" tIns="65584" rIns="131168" bIns="65584" numCol="1" anchor="t" anchorCtr="0" compatLnSpc="1">
            <a:prstTxWarp prst="textNoShape">
              <a:avLst/>
            </a:prstTxWarp>
          </a:bodyPr>
          <a:lstStyle>
            <a:lvl1pPr algn="l" defTabSz="1311275">
              <a:defRPr sz="1700"/>
            </a:lvl1pPr>
          </a:lstStyle>
          <a:p>
            <a:r>
              <a:rPr lang="en-AU"/>
              <a:t>BlueVisoins Management Pty Ltd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41963" y="0"/>
            <a:ext cx="42402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168" tIns="65584" rIns="131168" bIns="65584" numCol="1" anchor="t" anchorCtr="0" compatLnSpc="1">
            <a:prstTxWarp prst="textNoShape">
              <a:avLst/>
            </a:prstTxWarp>
          </a:bodyPr>
          <a:lstStyle>
            <a:lvl1pPr algn="r" defTabSz="1311275">
              <a:defRPr sz="1700"/>
            </a:lvl1pPr>
          </a:lstStyle>
          <a:p>
            <a:fld id="{B4B680BC-8403-4559-A00A-EA3A31E8270E}" type="datetime3">
              <a:rPr lang="en-US"/>
              <a:pPr/>
              <a:t>14 December 2010</a:t>
            </a:fld>
            <a:endParaRPr lang="en-A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500100"/>
            <a:ext cx="42402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168" tIns="65584" rIns="131168" bIns="65584" numCol="1" anchor="b" anchorCtr="0" compatLnSpc="1">
            <a:prstTxWarp prst="textNoShape">
              <a:avLst/>
            </a:prstTxWarp>
          </a:bodyPr>
          <a:lstStyle>
            <a:lvl1pPr algn="l" defTabSz="1311275">
              <a:defRPr sz="1700"/>
            </a:lvl1pPr>
          </a:lstStyle>
          <a:p>
            <a:r>
              <a:rPr lang="en-AU"/>
              <a:t>Project Risk Management Training 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41963" y="13500100"/>
            <a:ext cx="42402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168" tIns="65584" rIns="131168" bIns="65584" numCol="1" anchor="b" anchorCtr="0" compatLnSpc="1">
            <a:prstTxWarp prst="textNoShape">
              <a:avLst/>
            </a:prstTxWarp>
          </a:bodyPr>
          <a:lstStyle>
            <a:lvl1pPr algn="r" defTabSz="1311275">
              <a:defRPr sz="1700"/>
            </a:lvl1pPr>
          </a:lstStyle>
          <a:p>
            <a:fld id="{D9B6D9B6-BCCA-42BF-9F6B-D9CABA95ED0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6302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40213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6562" tIns="63282" rIns="126562" bIns="63282" numCol="1" anchor="t" anchorCtr="0" compatLnSpc="1">
            <a:prstTxWarp prst="textNoShape">
              <a:avLst/>
            </a:prstTxWarp>
          </a:bodyPr>
          <a:lstStyle>
            <a:lvl1pPr algn="l" defTabSz="1266825">
              <a:defRPr sz="1700"/>
            </a:lvl1pPr>
          </a:lstStyle>
          <a:p>
            <a:r>
              <a:rPr lang="en-US"/>
              <a:t>BlueVisoins Management Pty Ltd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40375" y="0"/>
            <a:ext cx="4240213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6562" tIns="63282" rIns="126562" bIns="63282" numCol="1" anchor="t" anchorCtr="0" compatLnSpc="1">
            <a:prstTxWarp prst="textNoShape">
              <a:avLst/>
            </a:prstTxWarp>
          </a:bodyPr>
          <a:lstStyle>
            <a:lvl1pPr algn="r" defTabSz="1266825">
              <a:defRPr sz="1700"/>
            </a:lvl1pPr>
          </a:lstStyle>
          <a:p>
            <a:fld id="{9512C96F-1950-4467-9AFE-A743AFA850FC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6675" y="1065213"/>
            <a:ext cx="7108825" cy="5330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9488" y="6750050"/>
            <a:ext cx="7823200" cy="639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6562" tIns="63282" rIns="126562" bIns="632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500100"/>
            <a:ext cx="4240213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6562" tIns="63282" rIns="126562" bIns="63282" numCol="1" anchor="b" anchorCtr="0" compatLnSpc="1">
            <a:prstTxWarp prst="textNoShape">
              <a:avLst/>
            </a:prstTxWarp>
          </a:bodyPr>
          <a:lstStyle>
            <a:lvl1pPr algn="l" defTabSz="1266825">
              <a:defRPr sz="1700"/>
            </a:lvl1pPr>
          </a:lstStyle>
          <a:p>
            <a:r>
              <a:rPr lang="en-US"/>
              <a:t>Project Risk Management Training 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40375" y="13500100"/>
            <a:ext cx="4240213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6562" tIns="63282" rIns="126562" bIns="63282" numCol="1" anchor="b" anchorCtr="0" compatLnSpc="1">
            <a:prstTxWarp prst="textNoShape">
              <a:avLst/>
            </a:prstTxWarp>
          </a:bodyPr>
          <a:lstStyle>
            <a:lvl1pPr algn="r" defTabSz="1266825">
              <a:defRPr sz="1700"/>
            </a:lvl1pPr>
          </a:lstStyle>
          <a:p>
            <a:fld id="{83EA28B8-BD17-4CBA-B8D8-C8EB9CD9C8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221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DF75A5E-007A-45F9-83D3-B4C134AF05CE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9EA63-021A-4CAE-B473-678197FCDCFA}" type="slidenum">
              <a:rPr lang="en-US"/>
              <a:pPr/>
              <a:t>1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441954F-561C-4FF1-98B3-070D0DF009D1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E4AC6-FD7F-4E15-BC12-8521354F4BB1}" type="slidenum">
              <a:rPr lang="en-US"/>
              <a:pPr/>
              <a:t>10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2589C65-0E9E-4EBA-9C34-C057705AC80B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830C6-156B-4F87-9B18-B913826CFC39}" type="slidenum">
              <a:rPr lang="en-US"/>
              <a:pPr/>
              <a:t>11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6FE18E0-34BD-40F8-8BA7-AA014BA8F378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4FFA5-A3B8-47A2-89B5-029EF20FDF32}" type="slidenum">
              <a:rPr lang="en-US"/>
              <a:pPr/>
              <a:t>13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09E5FC5-9AD5-44F7-A252-85AD3C1481D7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04922-0296-4E1F-A124-B9B3840D1831}" type="slidenum">
              <a:rPr lang="en-US"/>
              <a:pPr/>
              <a:t>14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D1367B8-2B5E-4CD2-8289-2CC2EE3106FC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7C07D-CBC1-481F-B908-F9E0E18A498C}" type="slidenum">
              <a:rPr lang="en-US"/>
              <a:pPr/>
              <a:t>15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E9E7384-1727-44B2-9CC8-9752CEEB1B49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D905E-9092-4CAF-A67D-893603D28E5C}" type="slidenum">
              <a:rPr lang="en-US"/>
              <a:pPr/>
              <a:t>16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DBF1719-F431-46E6-952E-9193D8183326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DC37D-086B-440A-9FD0-D49730A20803}" type="slidenum">
              <a:rPr lang="en-US"/>
              <a:pPr/>
              <a:t>17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D366E66-37FA-4966-B6B9-72447E5E5D6B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02865-B010-40FA-A573-9D83475C7050}" type="slidenum">
              <a:rPr lang="en-US"/>
              <a:pPr/>
              <a:t>18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2C1562C-00FE-4C24-8864-93049C6963B4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E73C9-4EA7-4D30-835B-89DBA2D77543}" type="slidenum">
              <a:rPr lang="en-US"/>
              <a:pPr/>
              <a:t>19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6B513AB-3F48-432C-99EB-0C989F750494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62931-66C6-461F-9865-B18ED7821FC6}" type="slidenum">
              <a:rPr lang="en-US"/>
              <a:pPr/>
              <a:t>20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1AC0154-30AA-41E5-BA92-0A9C6C23EDFE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4F5A4-4EC8-4DA7-8D0D-D30E3BBCBD9A}" type="slidenum">
              <a:rPr lang="en-US"/>
              <a:pPr/>
              <a:t>2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A7E132A-13D2-4C0F-A439-553AF74D91B8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60095-9230-4ADB-B605-CFF09F248F0B}" type="slidenum">
              <a:rPr lang="en-US"/>
              <a:pPr/>
              <a:t>21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03B578A-DDB7-45C7-B3E1-4D9782106445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34E02-184C-44B4-901E-B24F5712C8C6}" type="slidenum">
              <a:rPr lang="en-US"/>
              <a:pPr/>
              <a:t>22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8A6299A-9A1E-42EA-A509-816F03FC58EF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8777C-A1A0-4E60-A847-4F1218897826}" type="slidenum">
              <a:rPr lang="en-US"/>
              <a:pPr/>
              <a:t>23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1897314-052F-4B7E-A92C-15D45C40CFBA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5FB33-9038-4E0D-A54C-C7A62C925A56}" type="slidenum">
              <a:rPr lang="en-US"/>
              <a:pPr/>
              <a:t>24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3974D38-3DDF-4B56-B1F4-ABED299A975E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7F5E0-E2C2-447F-B3AB-388E4EC1655A}" type="slidenum">
              <a:rPr lang="en-US"/>
              <a:pPr/>
              <a:t>25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877297C-6342-4430-AF61-22BF0D2D039F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6670E-9969-44B4-B155-87D01E377947}" type="slidenum">
              <a:rPr lang="en-US"/>
              <a:pPr/>
              <a:t>26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07E028A-F63B-42FD-90C5-77FA379821A6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68A8B-4DC5-4B33-82B7-4441A1CA6917}" type="slidenum">
              <a:rPr lang="en-US"/>
              <a:pPr/>
              <a:t>3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DBE2D39-64D7-4014-8D2A-4BD4FEA6A4F4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463BB-DBDD-4F3E-853F-F315A4316F9B}" type="slidenum">
              <a:rPr lang="en-US"/>
              <a:pPr/>
              <a:t>4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ED76EC8-897C-4851-B5C7-8AFBD09A71A3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7DCA5-BD08-43E8-A3BB-6F9814F01124}" type="slidenum">
              <a:rPr lang="en-US"/>
              <a:pPr/>
              <a:t>5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CFC6CC3-6CB0-41E9-A346-A52D2B6DAF7F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8B719-DE48-453D-93DC-AEF480431FCE}" type="slidenum">
              <a:rPr lang="en-US"/>
              <a:pPr/>
              <a:t>6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84C9EA3-FDA7-45DA-8C2C-3753A55BD1C1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B3DA9-334F-4A94-8CCB-141D1B1402AC}" type="slidenum">
              <a:rPr lang="en-US"/>
              <a:pPr/>
              <a:t>7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6675" y="1065213"/>
            <a:ext cx="7108825" cy="5330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9488" y="6750050"/>
            <a:ext cx="7823200" cy="6396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A80CE5D-B91C-45E4-B487-BA96DB57F3D0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9FF2E-FB6F-4CD9-84AC-A567408B3A2F}" type="slidenum">
              <a:rPr lang="en-US"/>
              <a:pPr/>
              <a:t>8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6675" y="1065213"/>
            <a:ext cx="7108825" cy="5330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9488" y="6750050"/>
            <a:ext cx="7823200" cy="6396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BlueVisoins Management Pty Ltd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C0D5A9B-76F5-4FB5-8563-B8615D095047}" type="datetime3">
              <a:rPr lang="en-US"/>
              <a:pPr/>
              <a:t>14 December 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Project Risk Management Training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C41F6-AC58-46D3-8847-8A50F3A825FF}" type="slidenum">
              <a:rPr lang="en-US"/>
              <a:pPr/>
              <a:t>9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 		 Copyright 2007 blueVisions Management Pty Ltd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 		 Copyright 2007 blueVisions Management Pty Ltd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9600" y="609600"/>
            <a:ext cx="18002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163" y="609600"/>
            <a:ext cx="5253037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 		 Copyright 2007 blueVisions Management Pty Ltd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63" y="609600"/>
            <a:ext cx="72056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4163" y="1981200"/>
            <a:ext cx="3525837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2400" y="1981200"/>
            <a:ext cx="352742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54163" y="6553200"/>
            <a:ext cx="7237412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 		 Copyright 2007 blueVisions Management Pty Ltd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63" y="609600"/>
            <a:ext cx="72056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4163" y="1981200"/>
            <a:ext cx="35258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2400" y="1981200"/>
            <a:ext cx="352742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54163" y="6553200"/>
            <a:ext cx="7237412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 		 Copyright 2007 blueVisions Management Pty Ltd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63" y="609600"/>
            <a:ext cx="72056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54163" y="1981200"/>
            <a:ext cx="7205662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54163" y="6553200"/>
            <a:ext cx="7237412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 		 Copyright 2007 blueVisions Management Pty Ltd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 		 Copyright 2007 blueVisions Management Pty Ltd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 		 Copyright 2007 blueVisions Management Pty Ltd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163" y="1981200"/>
            <a:ext cx="35258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2400" y="1981200"/>
            <a:ext cx="35274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 		 Copyright 2007 blueVisions Management Pty Ltd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 		 Copyright 2007 blueVisions Management Pty Ltd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 		 Copyright 2007 blueVisions Management Pty Ltd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 		 Copyright 2007 blueVisions Management Pty Ltd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 		 Copyright 2007 blueVisions Management Pty Ltd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 		 Copyright 2007 blueVisions Management Pty Ltd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http://www.elitepco.com.tw/4cecar/images/1_02.gif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 descr="A4 Landscape + bV background TYP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4163" y="609600"/>
            <a:ext cx="7205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4163" y="1981200"/>
            <a:ext cx="72056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54163" y="6553200"/>
            <a:ext cx="72374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tabLst>
                <a:tab pos="3676650" algn="ctr"/>
                <a:tab pos="7983538" algn="r"/>
              </a:tabLst>
              <a:defRPr sz="800">
                <a:solidFill>
                  <a:srgbClr val="000099"/>
                </a:solidFill>
                <a:latin typeface="CopprplGoth Bd BT" pitchFamily="34" charset="0"/>
              </a:defRPr>
            </a:lvl1pPr>
          </a:lstStyle>
          <a:p>
            <a:r>
              <a:rPr lang="en-AU"/>
              <a:t> 		 Copyright 2007 blueVisions Management Pty Ltd 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5297488"/>
            <a:ext cx="1247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2B58C6F6-CCD5-47B5-9372-4E1BBC49DCE5}" type="slidenum">
              <a:rPr lang="en-AU" sz="7200">
                <a:solidFill>
                  <a:schemeClr val="folHlink"/>
                </a:solidFill>
                <a:latin typeface="Kabel Ult BT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en-AU" sz="7200">
              <a:solidFill>
                <a:schemeClr val="folHlink"/>
              </a:solidFill>
              <a:latin typeface="Kabel Ult BT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1554163" y="519113"/>
            <a:ext cx="7205662" cy="9048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1554163" y="6470650"/>
            <a:ext cx="7205662" cy="825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1054" name="Picture 30" descr="Leighton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5938" y="1806575"/>
            <a:ext cx="536575" cy="895350"/>
          </a:xfrm>
          <a:prstGeom prst="rect">
            <a:avLst/>
          </a:prstGeom>
          <a:noFill/>
        </p:spPr>
      </p:pic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866775" y="389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AU"/>
          </a:p>
        </p:txBody>
      </p:sp>
      <p:pic>
        <p:nvPicPr>
          <p:cNvPr id="1056" name="Picture 32" descr="http://www.elitepco.com.tw/4cecar/images/1_02.gif"/>
          <p:cNvPicPr>
            <a:picLocks noChangeAspect="1" noChangeArrowheads="1"/>
          </p:cNvPicPr>
          <p:nvPr userDrawn="1"/>
        </p:nvPicPr>
        <p:blipFill>
          <a:blip r:embed="rId18" r:link="rId19" cstate="print"/>
          <a:srcRect t="11006" r="67880" b="47612"/>
          <a:stretch>
            <a:fillRect/>
          </a:stretch>
        </p:blipFill>
        <p:spPr bwMode="auto">
          <a:xfrm>
            <a:off x="7537450" y="0"/>
            <a:ext cx="1219200" cy="5127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Kabel Bk B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Kabel Bk B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Kabel Bk B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Kabel Bk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Kabel Bk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Kabel Bk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Kabel Bk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0099"/>
          </a:solidFill>
          <a:latin typeface="Kabel Bk BT" pitchFamily="34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SzPct val="70000"/>
        <a:buFont typeface="Wingdings" pitchFamily="2" charset="2"/>
        <a:buChar char="q"/>
        <a:defRPr sz="26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SzPct val="70000"/>
        <a:buFont typeface="Wingdings" pitchFamily="2" charset="2"/>
        <a:buChar char="q"/>
        <a:defRPr sz="2400">
          <a:solidFill>
            <a:srgbClr val="333399"/>
          </a:solidFill>
          <a:latin typeface="+mn-lt"/>
        </a:defRPr>
      </a:lvl2pPr>
      <a:lvl3pPr marL="1143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SzPct val="70000"/>
        <a:buFont typeface="Wingdings" pitchFamily="2" charset="2"/>
        <a:buChar char="q"/>
        <a:defRPr sz="2000">
          <a:solidFill>
            <a:srgbClr val="333399"/>
          </a:solidFill>
          <a:latin typeface="+mn-lt"/>
        </a:defRPr>
      </a:lvl3pPr>
      <a:lvl4pPr marL="1600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SzPct val="70000"/>
        <a:buFont typeface="Wingdings" pitchFamily="2" charset="2"/>
        <a:buChar char="q"/>
        <a:defRPr>
          <a:solidFill>
            <a:srgbClr val="333399"/>
          </a:solidFill>
          <a:latin typeface="+mn-lt"/>
        </a:defRPr>
      </a:lvl4pPr>
      <a:lvl5pPr marL="20574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SzPct val="70000"/>
        <a:buFont typeface="Wingdings" pitchFamily="2" charset="2"/>
        <a:buChar char="q"/>
        <a:defRPr>
          <a:solidFill>
            <a:srgbClr val="333399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SzPct val="70000"/>
        <a:buFont typeface="Wingdings" pitchFamily="2" charset="2"/>
        <a:buChar char="q"/>
        <a:defRPr>
          <a:solidFill>
            <a:srgbClr val="333399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SzPct val="70000"/>
        <a:buFont typeface="Wingdings" pitchFamily="2" charset="2"/>
        <a:buChar char="q"/>
        <a:defRPr>
          <a:solidFill>
            <a:srgbClr val="333399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SzPct val="70000"/>
        <a:buFont typeface="Wingdings" pitchFamily="2" charset="2"/>
        <a:buChar char="q"/>
        <a:defRPr>
          <a:solidFill>
            <a:srgbClr val="333399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F9933"/>
        </a:buClr>
        <a:buSzPct val="70000"/>
        <a:buFont typeface="Wingdings" pitchFamily="2" charset="2"/>
        <a:buChar char="q"/>
        <a:defRPr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727200" y="1093788"/>
            <a:ext cx="7237413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AU" sz="4000" b="1" dirty="0">
              <a:solidFill>
                <a:srgbClr val="000099"/>
              </a:solidFill>
              <a:latin typeface="Arial" charset="0"/>
            </a:endParaRPr>
          </a:p>
          <a:p>
            <a:endParaRPr lang="en-US" sz="3200" dirty="0">
              <a:solidFill>
                <a:srgbClr val="000099"/>
              </a:solidFill>
              <a:latin typeface="Arial" charset="0"/>
            </a:endParaRPr>
          </a:p>
          <a:p>
            <a:r>
              <a:rPr lang="en-AU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Project Performance Measurement Approach </a:t>
            </a:r>
          </a:p>
          <a:p>
            <a:r>
              <a:rPr lang="en-AU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In</a:t>
            </a:r>
          </a:p>
          <a:p>
            <a:r>
              <a:rPr lang="en-AU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Road Construction Industry</a:t>
            </a:r>
          </a:p>
          <a:p>
            <a:r>
              <a:rPr lang="en-AU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Using EVPM</a:t>
            </a:r>
            <a:r>
              <a:rPr lang="en-A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Pedram Daneshmand; </a:t>
            </a:r>
            <a:r>
              <a:rPr lang="en-AU" sz="16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pedramd@bluevisions.com.au </a:t>
            </a: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  </a:t>
            </a:r>
          </a:p>
          <a:p>
            <a:pPr algn="just">
              <a:spcBef>
                <a:spcPct val="50000"/>
              </a:spcBef>
            </a:pP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Adel Khreich; </a:t>
            </a:r>
            <a:r>
              <a:rPr lang="en-AU" sz="16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adelk</a:t>
            </a:r>
            <a:r>
              <a:rPr lang="en-US" sz="16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@</a:t>
            </a:r>
            <a:r>
              <a:rPr lang="en-US" sz="16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bluevisions.com</a:t>
            </a:r>
            <a:r>
              <a:rPr lang="en-US" sz="16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en-AU" sz="16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au</a:t>
            </a:r>
            <a:endParaRPr lang="en-US" sz="1600" b="1" i="1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en-AU" sz="2800" b="1" dirty="0">
              <a:solidFill>
                <a:srgbClr val="000099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AU" sz="2200" b="1" dirty="0" smtClean="0">
                <a:solidFill>
                  <a:srgbClr val="000099"/>
                </a:solidFill>
                <a:latin typeface="Arial" charset="0"/>
              </a:rPr>
              <a:t>Australia</a:t>
            </a:r>
            <a:endParaRPr lang="en-AU" sz="2200" b="1" dirty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2 – Budget Cost Allocation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Locate the 4</a:t>
            </a:r>
            <a:r>
              <a:rPr lang="en-AU" baseline="30000"/>
              <a:t>th</a:t>
            </a:r>
            <a:r>
              <a:rPr lang="en-AU"/>
              <a:t> or 5</a:t>
            </a:r>
            <a:r>
              <a:rPr lang="en-AU" baseline="30000"/>
              <a:t>th</a:t>
            </a:r>
            <a:r>
              <a:rPr lang="en-AU"/>
              <a:t> level of WBS.</a:t>
            </a:r>
          </a:p>
          <a:p>
            <a:r>
              <a:rPr lang="en-AU"/>
              <a:t>Get the direct cost info.</a:t>
            </a:r>
          </a:p>
          <a:p>
            <a:r>
              <a:rPr lang="en-AU"/>
              <a:t>Allocate costs over each Work Package.</a:t>
            </a:r>
          </a:p>
          <a:p>
            <a:r>
              <a:rPr lang="en-AU"/>
              <a:t>Allocate the linear relationship or a more accurate non-linear expenditure against time.</a:t>
            </a:r>
          </a:p>
          <a:p>
            <a:pPr lvl="1"/>
            <a:endParaRPr lang="en-A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3 – Schedule &amp; Plan Value (PV)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Prepare your schedule plan using CPM</a:t>
            </a:r>
          </a:p>
          <a:p>
            <a:r>
              <a:rPr lang="en-AU"/>
              <a:t>Locate the WP’s within the schedule</a:t>
            </a:r>
          </a:p>
          <a:p>
            <a:r>
              <a:rPr lang="en-AU"/>
              <a:t>Allocate the costs to WP’s</a:t>
            </a:r>
          </a:p>
          <a:p>
            <a:r>
              <a:rPr lang="en-AU"/>
              <a:t>Create the S-Curve, PV or BCWS</a:t>
            </a:r>
          </a:p>
          <a:p>
            <a:r>
              <a:rPr lang="en-AU"/>
              <a:t>Do resource levelling</a:t>
            </a:r>
          </a:p>
          <a:p>
            <a:r>
              <a:rPr lang="en-AU"/>
              <a:t>Check the financing plan</a:t>
            </a:r>
          </a:p>
          <a:p>
            <a:r>
              <a:rPr lang="en-AU"/>
              <a:t>Finalise the PV curve</a:t>
            </a:r>
            <a:endParaRPr lang="en-A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Plan Value (PV)</a:t>
            </a:r>
            <a:endParaRPr lang="en-US"/>
          </a:p>
        </p:txBody>
      </p:sp>
      <p:pic>
        <p:nvPicPr>
          <p:cNvPr id="441347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4 – Progress Monitoring/Updating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solidFill>
                  <a:srgbClr val="FF9933"/>
                </a:solidFill>
              </a:rPr>
              <a:t>Schedule</a:t>
            </a:r>
            <a:r>
              <a:rPr lang="en-AU"/>
              <a:t> updating </a:t>
            </a:r>
            <a:r>
              <a:rPr lang="en-AU">
                <a:solidFill>
                  <a:srgbClr val="FF9933"/>
                </a:solidFill>
              </a:rPr>
              <a:t>Fortnightly</a:t>
            </a:r>
            <a:r>
              <a:rPr lang="en-AU"/>
              <a:t> with:</a:t>
            </a:r>
          </a:p>
          <a:p>
            <a:pPr lvl="1"/>
            <a:r>
              <a:rPr lang="en-AU"/>
              <a:t>Actual Start &amp; Finish dates</a:t>
            </a:r>
          </a:p>
          <a:p>
            <a:pPr lvl="1"/>
            <a:r>
              <a:rPr lang="en-AU"/>
              <a:t>Revised Start &amp; Finish dates</a:t>
            </a:r>
          </a:p>
          <a:p>
            <a:pPr lvl="1"/>
            <a:r>
              <a:rPr lang="en-AU"/>
              <a:t>Revised Duration</a:t>
            </a:r>
          </a:p>
          <a:p>
            <a:pPr lvl="1"/>
            <a:r>
              <a:rPr lang="en-AU"/>
              <a:t>Updated Incomplete activities</a:t>
            </a:r>
          </a:p>
          <a:p>
            <a:pPr lvl="2"/>
            <a:r>
              <a:rPr lang="en-AU"/>
              <a:t>0-100; 50-50; 25-75; and 33-67</a:t>
            </a:r>
          </a:p>
          <a:p>
            <a:pPr lvl="2"/>
            <a:r>
              <a:rPr lang="en-AU"/>
              <a:t>Level of Effort (LOE)</a:t>
            </a:r>
          </a:p>
          <a:p>
            <a:pPr lvl="2"/>
            <a:r>
              <a:rPr lang="en-AU" sz="1800"/>
              <a:t>Percent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4 – Progress Monitoring/Updating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solidFill>
                  <a:srgbClr val="FF9933"/>
                </a:solidFill>
              </a:rPr>
              <a:t>Cost</a:t>
            </a:r>
            <a:r>
              <a:rPr lang="en-AU"/>
              <a:t> updating </a:t>
            </a:r>
            <a:r>
              <a:rPr lang="en-AU">
                <a:solidFill>
                  <a:srgbClr val="FF9933"/>
                </a:solidFill>
              </a:rPr>
              <a:t>Monthly</a:t>
            </a:r>
            <a:r>
              <a:rPr lang="en-AU"/>
              <a:t> with:</a:t>
            </a:r>
          </a:p>
          <a:p>
            <a:pPr lvl="1"/>
            <a:r>
              <a:rPr lang="en-AU"/>
              <a:t>Claim Costs</a:t>
            </a:r>
          </a:p>
          <a:p>
            <a:pPr lvl="1"/>
            <a:r>
              <a:rPr lang="en-AU"/>
              <a:t>Site Actual Costs (AC) or ACWP</a:t>
            </a:r>
          </a:p>
          <a:p>
            <a:pPr lvl="1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5 – EVPM calculation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4163" y="1981200"/>
            <a:ext cx="7205662" cy="4495800"/>
          </a:xfrm>
        </p:spPr>
        <p:txBody>
          <a:bodyPr/>
          <a:lstStyle/>
          <a:p>
            <a:r>
              <a:rPr lang="en-AU"/>
              <a:t>EV</a:t>
            </a:r>
            <a:r>
              <a:rPr lang="en-AU" sz="1800"/>
              <a:t>(BCWP)</a:t>
            </a:r>
            <a:r>
              <a:rPr lang="en-AU"/>
              <a:t> = % Comp x PV</a:t>
            </a:r>
            <a:r>
              <a:rPr lang="en-AU" sz="1800"/>
              <a:t>(BCWS)</a:t>
            </a:r>
          </a:p>
          <a:p>
            <a:r>
              <a:rPr lang="en-AU"/>
              <a:t>Schedule Variance </a:t>
            </a:r>
            <a:r>
              <a:rPr lang="en-AU" sz="1800"/>
              <a:t>(SV)</a:t>
            </a:r>
            <a:r>
              <a:rPr lang="en-AU"/>
              <a:t> = EV – PV</a:t>
            </a:r>
          </a:p>
          <a:p>
            <a:r>
              <a:rPr lang="en-AU"/>
              <a:t>Cost Variance </a:t>
            </a:r>
            <a:r>
              <a:rPr lang="en-AU" sz="1800"/>
              <a:t>(CV)</a:t>
            </a:r>
            <a:r>
              <a:rPr lang="en-AU"/>
              <a:t> = EV – AC</a:t>
            </a:r>
          </a:p>
          <a:p>
            <a:r>
              <a:rPr lang="en-AU"/>
              <a:t>SPI = EV / PV</a:t>
            </a:r>
          </a:p>
          <a:p>
            <a:r>
              <a:rPr lang="en-AU"/>
              <a:t>CPI = EV / AC</a:t>
            </a:r>
          </a:p>
          <a:p>
            <a:r>
              <a:rPr lang="en-AU"/>
              <a:t>PCP = PV / Total Budget</a:t>
            </a:r>
          </a:p>
          <a:p>
            <a:r>
              <a:rPr lang="en-AU"/>
              <a:t>PCA = EV / Total Budget </a:t>
            </a:r>
          </a:p>
          <a:p>
            <a:r>
              <a:rPr lang="en-AU"/>
              <a:t>EAC = AC +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6 – Data Analysis &amp; Progress Report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4163" y="1981200"/>
            <a:ext cx="7205662" cy="4495800"/>
          </a:xfrm>
        </p:spPr>
        <p:txBody>
          <a:bodyPr/>
          <a:lstStyle/>
          <a:p>
            <a:r>
              <a:rPr lang="en-AU"/>
              <a:t>Summary Programme Progress Report</a:t>
            </a:r>
          </a:p>
          <a:p>
            <a:r>
              <a:rPr lang="en-AU"/>
              <a:t>Critical Path Investigation</a:t>
            </a:r>
          </a:p>
          <a:p>
            <a:r>
              <a:rPr lang="en-AU"/>
              <a:t>Design Progress Report</a:t>
            </a:r>
          </a:p>
          <a:p>
            <a:r>
              <a:rPr lang="en-AU"/>
              <a:t>Construction Progress Report</a:t>
            </a:r>
          </a:p>
          <a:p>
            <a:r>
              <a:rPr lang="en-AU"/>
              <a:t>Earned Value Progress Report</a:t>
            </a:r>
          </a:p>
          <a:p>
            <a:r>
              <a:rPr lang="en-AU"/>
              <a:t>Schedule/Cost Variance Progress Report </a:t>
            </a:r>
          </a:p>
          <a:p>
            <a:r>
              <a:rPr lang="en-AU"/>
              <a:t>Cash Flow Report</a:t>
            </a:r>
            <a:endParaRPr lang="en-A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6a – Programme Progress Report</a:t>
            </a:r>
          </a:p>
        </p:txBody>
      </p:sp>
      <p:sp>
        <p:nvSpPr>
          <p:cNvPr id="412676" name="Rectangle 4"/>
          <p:cNvSpPr>
            <a:spLocks noGrp="1" noChangeArrowheads="1"/>
          </p:cNvSpPr>
          <p:nvPr>
            <p:ph type="chart" idx="1"/>
          </p:nvPr>
        </p:nvSpPr>
        <p:spPr/>
      </p:sp>
      <p:grpSp>
        <p:nvGrpSpPr>
          <p:cNvPr id="413169" name="Group 497"/>
          <p:cNvGrpSpPr>
            <a:grpSpLocks/>
          </p:cNvGrpSpPr>
          <p:nvPr/>
        </p:nvGrpSpPr>
        <p:grpSpPr bwMode="auto">
          <a:xfrm>
            <a:off x="1787525" y="1973263"/>
            <a:ext cx="6805613" cy="4067175"/>
            <a:chOff x="0" y="0"/>
            <a:chExt cx="3508" cy="8714"/>
          </a:xfrm>
        </p:grpSpPr>
        <p:sp>
          <p:nvSpPr>
            <p:cNvPr id="412678" name="Rectangle 6"/>
            <p:cNvSpPr>
              <a:spLocks noChangeArrowheads="1"/>
            </p:cNvSpPr>
            <p:nvPr/>
          </p:nvSpPr>
          <p:spPr bwMode="auto">
            <a:xfrm>
              <a:off x="1219" y="7"/>
              <a:ext cx="1106" cy="377"/>
            </a:xfrm>
            <a:prstGeom prst="rect">
              <a:avLst/>
            </a:prstGeom>
            <a:noFill/>
            <a:ln w="31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AU" sz="1000" b="1">
                  <a:latin typeface="Swis721 BT" pitchFamily="34" charset="0"/>
                  <a:cs typeface="Arial" charset="0"/>
                </a:rPr>
                <a:t>Cumulative Progress</a:t>
              </a:r>
              <a:endParaRPr lang="en-AU" sz="1000">
                <a:cs typeface="Times New Roman" pitchFamily="18" charset="0"/>
              </a:endParaRPr>
            </a:p>
            <a:p>
              <a:pPr eaLnBrk="0" hangingPunct="0"/>
              <a:endParaRPr lang="en-AU"/>
            </a:p>
          </p:txBody>
        </p:sp>
        <p:sp>
          <p:nvSpPr>
            <p:cNvPr id="412679" name="Rectangle 7"/>
            <p:cNvSpPr>
              <a:spLocks noChangeArrowheads="1"/>
            </p:cNvSpPr>
            <p:nvPr/>
          </p:nvSpPr>
          <p:spPr bwMode="auto">
            <a:xfrm>
              <a:off x="2325" y="7"/>
              <a:ext cx="1162" cy="377"/>
            </a:xfrm>
            <a:prstGeom prst="rect">
              <a:avLst/>
            </a:prstGeom>
            <a:noFill/>
            <a:ln w="31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AU" sz="1000" b="1">
                  <a:latin typeface="Swis721 BT" pitchFamily="34" charset="0"/>
                  <a:cs typeface="Arial" charset="0"/>
                </a:rPr>
                <a:t>Monthly Progress</a:t>
              </a:r>
              <a:endParaRPr lang="en-AU" sz="1000">
                <a:cs typeface="Times New Roman" pitchFamily="18" charset="0"/>
              </a:endParaRPr>
            </a:p>
            <a:p>
              <a:pPr eaLnBrk="0" hangingPunct="0"/>
              <a:endParaRPr lang="en-AU"/>
            </a:p>
          </p:txBody>
        </p:sp>
        <p:grpSp>
          <p:nvGrpSpPr>
            <p:cNvPr id="412820" name="Group 148"/>
            <p:cNvGrpSpPr>
              <a:grpSpLocks/>
            </p:cNvGrpSpPr>
            <p:nvPr/>
          </p:nvGrpSpPr>
          <p:grpSpPr bwMode="auto">
            <a:xfrm>
              <a:off x="0" y="0"/>
              <a:ext cx="1212" cy="871"/>
              <a:chOff x="0" y="0"/>
              <a:chExt cx="1212" cy="871"/>
            </a:xfrm>
          </p:grpSpPr>
          <p:sp>
            <p:nvSpPr>
              <p:cNvPr id="412677" name="Rectangle 5"/>
              <p:cNvSpPr>
                <a:spLocks noChangeArrowheads="1"/>
              </p:cNvSpPr>
              <p:nvPr/>
            </p:nvSpPr>
            <p:spPr bwMode="auto">
              <a:xfrm>
                <a:off x="7" y="7"/>
                <a:ext cx="1198" cy="86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r>
                  <a:rPr lang="en-AU" sz="1000" b="1">
                    <a:latin typeface="Swis721 BT" pitchFamily="34" charset="0"/>
                    <a:cs typeface="Arial" charset="0"/>
                  </a:rPr>
                  <a:t>Description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819" name="Rectangle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12" cy="871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22" name="Group 150"/>
            <p:cNvGrpSpPr>
              <a:grpSpLocks/>
            </p:cNvGrpSpPr>
            <p:nvPr/>
          </p:nvGrpSpPr>
          <p:grpSpPr bwMode="auto">
            <a:xfrm>
              <a:off x="1212" y="391"/>
              <a:ext cx="426" cy="480"/>
              <a:chOff x="1212" y="391"/>
              <a:chExt cx="426" cy="480"/>
            </a:xfrm>
          </p:grpSpPr>
          <p:sp>
            <p:nvSpPr>
              <p:cNvPr id="412680" name="Rectangle 8"/>
              <p:cNvSpPr>
                <a:spLocks noChangeArrowheads="1"/>
              </p:cNvSpPr>
              <p:nvPr/>
            </p:nvSpPr>
            <p:spPr bwMode="auto">
              <a:xfrm>
                <a:off x="1219" y="398"/>
                <a:ext cx="412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cs typeface="Arial" charset="0"/>
                  </a:rPr>
                  <a:t>Planned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821" name="Rectangle 149"/>
              <p:cNvSpPr>
                <a:spLocks noChangeArrowheads="1"/>
              </p:cNvSpPr>
              <p:nvPr/>
            </p:nvSpPr>
            <p:spPr bwMode="auto">
              <a:xfrm>
                <a:off x="1212" y="391"/>
                <a:ext cx="426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24" name="Group 152"/>
            <p:cNvGrpSpPr>
              <a:grpSpLocks/>
            </p:cNvGrpSpPr>
            <p:nvPr/>
          </p:nvGrpSpPr>
          <p:grpSpPr bwMode="auto">
            <a:xfrm>
              <a:off x="1638" y="391"/>
              <a:ext cx="337" cy="480"/>
              <a:chOff x="1638" y="391"/>
              <a:chExt cx="337" cy="480"/>
            </a:xfrm>
          </p:grpSpPr>
          <p:sp>
            <p:nvSpPr>
              <p:cNvPr id="412681" name="Rectangle 9"/>
              <p:cNvSpPr>
                <a:spLocks noChangeArrowheads="1"/>
              </p:cNvSpPr>
              <p:nvPr/>
            </p:nvSpPr>
            <p:spPr bwMode="auto">
              <a:xfrm>
                <a:off x="1645" y="398"/>
                <a:ext cx="323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cs typeface="Arial" charset="0"/>
                  </a:rPr>
                  <a:t>Actual*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823" name="Rectangle 151"/>
              <p:cNvSpPr>
                <a:spLocks noChangeArrowheads="1"/>
              </p:cNvSpPr>
              <p:nvPr/>
            </p:nvSpPr>
            <p:spPr bwMode="auto">
              <a:xfrm>
                <a:off x="1638" y="391"/>
                <a:ext cx="337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26" name="Group 154"/>
            <p:cNvGrpSpPr>
              <a:grpSpLocks/>
            </p:cNvGrpSpPr>
            <p:nvPr/>
          </p:nvGrpSpPr>
          <p:grpSpPr bwMode="auto">
            <a:xfrm>
              <a:off x="1975" y="391"/>
              <a:ext cx="357" cy="480"/>
              <a:chOff x="1975" y="391"/>
              <a:chExt cx="357" cy="480"/>
            </a:xfrm>
          </p:grpSpPr>
          <p:sp>
            <p:nvSpPr>
              <p:cNvPr id="412682" name="Rectangle 10"/>
              <p:cNvSpPr>
                <a:spLocks noChangeArrowheads="1"/>
              </p:cNvSpPr>
              <p:nvPr/>
            </p:nvSpPr>
            <p:spPr bwMode="auto">
              <a:xfrm>
                <a:off x="1982" y="398"/>
                <a:ext cx="343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cs typeface="Arial" charset="0"/>
                  </a:rPr>
                  <a:t>Variance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825" name="Rectangle 153"/>
              <p:cNvSpPr>
                <a:spLocks noChangeArrowheads="1"/>
              </p:cNvSpPr>
              <p:nvPr/>
            </p:nvSpPr>
            <p:spPr bwMode="auto">
              <a:xfrm>
                <a:off x="1975" y="391"/>
                <a:ext cx="357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28" name="Group 156"/>
            <p:cNvGrpSpPr>
              <a:grpSpLocks/>
            </p:cNvGrpSpPr>
            <p:nvPr/>
          </p:nvGrpSpPr>
          <p:grpSpPr bwMode="auto">
            <a:xfrm>
              <a:off x="2332" y="391"/>
              <a:ext cx="434" cy="480"/>
              <a:chOff x="2332" y="391"/>
              <a:chExt cx="434" cy="480"/>
            </a:xfrm>
          </p:grpSpPr>
          <p:sp>
            <p:nvSpPr>
              <p:cNvPr id="412683" name="Rectangle 11"/>
              <p:cNvSpPr>
                <a:spLocks noChangeArrowheads="1"/>
              </p:cNvSpPr>
              <p:nvPr/>
            </p:nvSpPr>
            <p:spPr bwMode="auto">
              <a:xfrm>
                <a:off x="2339" y="398"/>
                <a:ext cx="420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cs typeface="Arial" charset="0"/>
                  </a:rPr>
                  <a:t>Planned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827" name="Rectangle 155"/>
              <p:cNvSpPr>
                <a:spLocks noChangeArrowheads="1"/>
              </p:cNvSpPr>
              <p:nvPr/>
            </p:nvSpPr>
            <p:spPr bwMode="auto">
              <a:xfrm>
                <a:off x="2332" y="391"/>
                <a:ext cx="434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30" name="Group 158"/>
            <p:cNvGrpSpPr>
              <a:grpSpLocks/>
            </p:cNvGrpSpPr>
            <p:nvPr/>
          </p:nvGrpSpPr>
          <p:grpSpPr bwMode="auto">
            <a:xfrm>
              <a:off x="2766" y="391"/>
              <a:ext cx="336" cy="480"/>
              <a:chOff x="2766" y="391"/>
              <a:chExt cx="336" cy="480"/>
            </a:xfrm>
          </p:grpSpPr>
          <p:sp>
            <p:nvSpPr>
              <p:cNvPr id="412684" name="Rectangle 12"/>
              <p:cNvSpPr>
                <a:spLocks noChangeArrowheads="1"/>
              </p:cNvSpPr>
              <p:nvPr/>
            </p:nvSpPr>
            <p:spPr bwMode="auto">
              <a:xfrm>
                <a:off x="2773" y="398"/>
                <a:ext cx="322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cs typeface="Arial" charset="0"/>
                  </a:rPr>
                  <a:t>Actual*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829" name="Rectangle 157"/>
              <p:cNvSpPr>
                <a:spLocks noChangeArrowheads="1"/>
              </p:cNvSpPr>
              <p:nvPr/>
            </p:nvSpPr>
            <p:spPr bwMode="auto">
              <a:xfrm>
                <a:off x="2766" y="391"/>
                <a:ext cx="336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32" name="Group 160"/>
            <p:cNvGrpSpPr>
              <a:grpSpLocks/>
            </p:cNvGrpSpPr>
            <p:nvPr/>
          </p:nvGrpSpPr>
          <p:grpSpPr bwMode="auto">
            <a:xfrm>
              <a:off x="3102" y="391"/>
              <a:ext cx="406" cy="480"/>
              <a:chOff x="3102" y="391"/>
              <a:chExt cx="406" cy="480"/>
            </a:xfrm>
          </p:grpSpPr>
          <p:sp>
            <p:nvSpPr>
              <p:cNvPr id="412685" name="Rectangle 13"/>
              <p:cNvSpPr>
                <a:spLocks noChangeArrowheads="1"/>
              </p:cNvSpPr>
              <p:nvPr/>
            </p:nvSpPr>
            <p:spPr bwMode="auto">
              <a:xfrm>
                <a:off x="3109" y="398"/>
                <a:ext cx="392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cs typeface="Arial" charset="0"/>
                  </a:rPr>
                  <a:t>Variance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831" name="Rectangle 159"/>
              <p:cNvSpPr>
                <a:spLocks noChangeArrowheads="1"/>
              </p:cNvSpPr>
              <p:nvPr/>
            </p:nvSpPr>
            <p:spPr bwMode="auto">
              <a:xfrm>
                <a:off x="3102" y="391"/>
                <a:ext cx="406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34" name="Group 162"/>
            <p:cNvGrpSpPr>
              <a:grpSpLocks/>
            </p:cNvGrpSpPr>
            <p:nvPr/>
          </p:nvGrpSpPr>
          <p:grpSpPr bwMode="auto">
            <a:xfrm>
              <a:off x="0" y="878"/>
              <a:ext cx="1212" cy="384"/>
              <a:chOff x="0" y="878"/>
              <a:chExt cx="1212" cy="384"/>
            </a:xfrm>
          </p:grpSpPr>
          <p:sp>
            <p:nvSpPr>
              <p:cNvPr id="412686" name="Rectangle 14"/>
              <p:cNvSpPr>
                <a:spLocks noChangeArrowheads="1"/>
              </p:cNvSpPr>
              <p:nvPr/>
            </p:nvSpPr>
            <p:spPr bwMode="auto">
              <a:xfrm>
                <a:off x="7" y="885"/>
                <a:ext cx="1198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>
                    <a:latin typeface="Swis721 BT" pitchFamily="34" charset="0"/>
                    <a:cs typeface="Arial" charset="0"/>
                  </a:rPr>
                  <a:t> 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2833" name="Rectangle 161"/>
              <p:cNvSpPr>
                <a:spLocks noChangeArrowheads="1"/>
              </p:cNvSpPr>
              <p:nvPr/>
            </p:nvSpPr>
            <p:spPr bwMode="auto">
              <a:xfrm>
                <a:off x="0" y="878"/>
                <a:ext cx="1212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36" name="Group 164"/>
            <p:cNvGrpSpPr>
              <a:grpSpLocks/>
            </p:cNvGrpSpPr>
            <p:nvPr/>
          </p:nvGrpSpPr>
          <p:grpSpPr bwMode="auto">
            <a:xfrm>
              <a:off x="1212" y="878"/>
              <a:ext cx="426" cy="384"/>
              <a:chOff x="1212" y="878"/>
              <a:chExt cx="426" cy="384"/>
            </a:xfrm>
          </p:grpSpPr>
          <p:sp>
            <p:nvSpPr>
              <p:cNvPr id="412687" name="Rectangle 15"/>
              <p:cNvSpPr>
                <a:spLocks noChangeArrowheads="1"/>
              </p:cNvSpPr>
              <p:nvPr/>
            </p:nvSpPr>
            <p:spPr bwMode="auto">
              <a:xfrm>
                <a:off x="1219" y="885"/>
                <a:ext cx="41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>
                    <a:latin typeface="Swis721 BT" pitchFamily="34" charset="0"/>
                    <a:cs typeface="Arial" charset="0"/>
                  </a:rPr>
                  <a:t> 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2835" name="Rectangle 163"/>
              <p:cNvSpPr>
                <a:spLocks noChangeArrowheads="1"/>
              </p:cNvSpPr>
              <p:nvPr/>
            </p:nvSpPr>
            <p:spPr bwMode="auto">
              <a:xfrm>
                <a:off x="1212" y="878"/>
                <a:ext cx="42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38" name="Group 166"/>
            <p:cNvGrpSpPr>
              <a:grpSpLocks/>
            </p:cNvGrpSpPr>
            <p:nvPr/>
          </p:nvGrpSpPr>
          <p:grpSpPr bwMode="auto">
            <a:xfrm>
              <a:off x="1638" y="878"/>
              <a:ext cx="337" cy="384"/>
              <a:chOff x="1638" y="878"/>
              <a:chExt cx="337" cy="384"/>
            </a:xfrm>
          </p:grpSpPr>
          <p:sp>
            <p:nvSpPr>
              <p:cNvPr id="412688" name="Rectangle 16"/>
              <p:cNvSpPr>
                <a:spLocks noChangeArrowheads="1"/>
              </p:cNvSpPr>
              <p:nvPr/>
            </p:nvSpPr>
            <p:spPr bwMode="auto">
              <a:xfrm>
                <a:off x="1645" y="885"/>
                <a:ext cx="32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>
                    <a:latin typeface="Swis721 BT" pitchFamily="34" charset="0"/>
                    <a:cs typeface="Arial" charset="0"/>
                  </a:rPr>
                  <a:t> 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2837" name="Rectangle 165"/>
              <p:cNvSpPr>
                <a:spLocks noChangeArrowheads="1"/>
              </p:cNvSpPr>
              <p:nvPr/>
            </p:nvSpPr>
            <p:spPr bwMode="auto">
              <a:xfrm>
                <a:off x="1638" y="878"/>
                <a:ext cx="33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40" name="Group 168"/>
            <p:cNvGrpSpPr>
              <a:grpSpLocks/>
            </p:cNvGrpSpPr>
            <p:nvPr/>
          </p:nvGrpSpPr>
          <p:grpSpPr bwMode="auto">
            <a:xfrm>
              <a:off x="1975" y="878"/>
              <a:ext cx="357" cy="384"/>
              <a:chOff x="1975" y="878"/>
              <a:chExt cx="357" cy="384"/>
            </a:xfrm>
          </p:grpSpPr>
          <p:sp>
            <p:nvSpPr>
              <p:cNvPr id="412689" name="Rectangle 17"/>
              <p:cNvSpPr>
                <a:spLocks noChangeArrowheads="1"/>
              </p:cNvSpPr>
              <p:nvPr/>
            </p:nvSpPr>
            <p:spPr bwMode="auto">
              <a:xfrm>
                <a:off x="1982" y="885"/>
                <a:ext cx="34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>
                    <a:latin typeface="Swis721 BT" pitchFamily="34" charset="0"/>
                    <a:cs typeface="Arial" charset="0"/>
                  </a:rPr>
                  <a:t> 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2839" name="Rectangle 167"/>
              <p:cNvSpPr>
                <a:spLocks noChangeArrowheads="1"/>
              </p:cNvSpPr>
              <p:nvPr/>
            </p:nvSpPr>
            <p:spPr bwMode="auto">
              <a:xfrm>
                <a:off x="1975" y="878"/>
                <a:ext cx="35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42" name="Group 170"/>
            <p:cNvGrpSpPr>
              <a:grpSpLocks/>
            </p:cNvGrpSpPr>
            <p:nvPr/>
          </p:nvGrpSpPr>
          <p:grpSpPr bwMode="auto">
            <a:xfrm>
              <a:off x="2332" y="878"/>
              <a:ext cx="434" cy="384"/>
              <a:chOff x="2332" y="878"/>
              <a:chExt cx="434" cy="384"/>
            </a:xfrm>
          </p:grpSpPr>
          <p:sp>
            <p:nvSpPr>
              <p:cNvPr id="412690" name="Rectangle 18"/>
              <p:cNvSpPr>
                <a:spLocks noChangeArrowheads="1"/>
              </p:cNvSpPr>
              <p:nvPr/>
            </p:nvSpPr>
            <p:spPr bwMode="auto">
              <a:xfrm>
                <a:off x="2339" y="885"/>
                <a:ext cx="420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>
                    <a:latin typeface="Swis721 BT" pitchFamily="34" charset="0"/>
                    <a:cs typeface="Arial" charset="0"/>
                  </a:rPr>
                  <a:t> 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2841" name="Rectangle 169"/>
              <p:cNvSpPr>
                <a:spLocks noChangeArrowheads="1"/>
              </p:cNvSpPr>
              <p:nvPr/>
            </p:nvSpPr>
            <p:spPr bwMode="auto">
              <a:xfrm>
                <a:off x="2332" y="878"/>
                <a:ext cx="434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44" name="Group 172"/>
            <p:cNvGrpSpPr>
              <a:grpSpLocks/>
            </p:cNvGrpSpPr>
            <p:nvPr/>
          </p:nvGrpSpPr>
          <p:grpSpPr bwMode="auto">
            <a:xfrm>
              <a:off x="2766" y="878"/>
              <a:ext cx="336" cy="384"/>
              <a:chOff x="2766" y="878"/>
              <a:chExt cx="336" cy="384"/>
            </a:xfrm>
          </p:grpSpPr>
          <p:sp>
            <p:nvSpPr>
              <p:cNvPr id="412691" name="Rectangle 19"/>
              <p:cNvSpPr>
                <a:spLocks noChangeArrowheads="1"/>
              </p:cNvSpPr>
              <p:nvPr/>
            </p:nvSpPr>
            <p:spPr bwMode="auto">
              <a:xfrm>
                <a:off x="2773" y="885"/>
                <a:ext cx="32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>
                    <a:latin typeface="Swis721 BT" pitchFamily="34" charset="0"/>
                    <a:cs typeface="Arial" charset="0"/>
                  </a:rPr>
                  <a:t> 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2843" name="Rectangle 171"/>
              <p:cNvSpPr>
                <a:spLocks noChangeArrowheads="1"/>
              </p:cNvSpPr>
              <p:nvPr/>
            </p:nvSpPr>
            <p:spPr bwMode="auto">
              <a:xfrm>
                <a:off x="2766" y="878"/>
                <a:ext cx="33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46" name="Group 174"/>
            <p:cNvGrpSpPr>
              <a:grpSpLocks/>
            </p:cNvGrpSpPr>
            <p:nvPr/>
          </p:nvGrpSpPr>
          <p:grpSpPr bwMode="auto">
            <a:xfrm>
              <a:off x="3102" y="878"/>
              <a:ext cx="406" cy="384"/>
              <a:chOff x="3102" y="878"/>
              <a:chExt cx="406" cy="384"/>
            </a:xfrm>
          </p:grpSpPr>
          <p:sp>
            <p:nvSpPr>
              <p:cNvPr id="412692" name="Rectangle 20"/>
              <p:cNvSpPr>
                <a:spLocks noChangeArrowheads="1"/>
              </p:cNvSpPr>
              <p:nvPr/>
            </p:nvSpPr>
            <p:spPr bwMode="auto">
              <a:xfrm>
                <a:off x="3109" y="885"/>
                <a:ext cx="39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>
                    <a:latin typeface="Swis721 BT" pitchFamily="34" charset="0"/>
                    <a:cs typeface="Arial" charset="0"/>
                  </a:rPr>
                  <a:t> 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2845" name="Rectangle 173"/>
              <p:cNvSpPr>
                <a:spLocks noChangeArrowheads="1"/>
              </p:cNvSpPr>
              <p:nvPr/>
            </p:nvSpPr>
            <p:spPr bwMode="auto">
              <a:xfrm>
                <a:off x="3102" y="878"/>
                <a:ext cx="40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48" name="Group 176"/>
            <p:cNvGrpSpPr>
              <a:grpSpLocks/>
            </p:cNvGrpSpPr>
            <p:nvPr/>
          </p:nvGrpSpPr>
          <p:grpSpPr bwMode="auto">
            <a:xfrm>
              <a:off x="0" y="1269"/>
              <a:ext cx="1212" cy="384"/>
              <a:chOff x="0" y="1269"/>
              <a:chExt cx="1212" cy="384"/>
            </a:xfrm>
          </p:grpSpPr>
          <p:sp>
            <p:nvSpPr>
              <p:cNvPr id="412693" name="Rectangle 21"/>
              <p:cNvSpPr>
                <a:spLocks noChangeArrowheads="1"/>
              </p:cNvSpPr>
              <p:nvPr/>
            </p:nvSpPr>
            <p:spPr bwMode="auto">
              <a:xfrm>
                <a:off x="7" y="1276"/>
                <a:ext cx="1198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 b="1">
                    <a:latin typeface="Swis721 BT" pitchFamily="34" charset="0"/>
                    <a:cs typeface="Arial" charset="0"/>
                  </a:rPr>
                  <a:t>Zone 1: 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2847" name="Rectangle 175"/>
              <p:cNvSpPr>
                <a:spLocks noChangeArrowheads="1"/>
              </p:cNvSpPr>
              <p:nvPr/>
            </p:nvSpPr>
            <p:spPr bwMode="auto">
              <a:xfrm>
                <a:off x="0" y="1269"/>
                <a:ext cx="1212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50" name="Group 178"/>
            <p:cNvGrpSpPr>
              <a:grpSpLocks/>
            </p:cNvGrpSpPr>
            <p:nvPr/>
          </p:nvGrpSpPr>
          <p:grpSpPr bwMode="auto">
            <a:xfrm>
              <a:off x="1212" y="1269"/>
              <a:ext cx="426" cy="384"/>
              <a:chOff x="1212" y="1269"/>
              <a:chExt cx="426" cy="384"/>
            </a:xfrm>
          </p:grpSpPr>
          <p:sp>
            <p:nvSpPr>
              <p:cNvPr id="412694" name="Rectangle 22"/>
              <p:cNvSpPr>
                <a:spLocks noChangeArrowheads="1"/>
              </p:cNvSpPr>
              <p:nvPr/>
            </p:nvSpPr>
            <p:spPr bwMode="auto">
              <a:xfrm>
                <a:off x="1219" y="1276"/>
                <a:ext cx="41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cs typeface="Arial" charset="0"/>
                  </a:rPr>
                  <a:t> 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849" name="Rectangle 177"/>
              <p:cNvSpPr>
                <a:spLocks noChangeArrowheads="1"/>
              </p:cNvSpPr>
              <p:nvPr/>
            </p:nvSpPr>
            <p:spPr bwMode="auto">
              <a:xfrm>
                <a:off x="1212" y="1269"/>
                <a:ext cx="42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52" name="Group 180"/>
            <p:cNvGrpSpPr>
              <a:grpSpLocks/>
            </p:cNvGrpSpPr>
            <p:nvPr/>
          </p:nvGrpSpPr>
          <p:grpSpPr bwMode="auto">
            <a:xfrm>
              <a:off x="1638" y="1269"/>
              <a:ext cx="337" cy="384"/>
              <a:chOff x="1638" y="1269"/>
              <a:chExt cx="337" cy="384"/>
            </a:xfrm>
          </p:grpSpPr>
          <p:sp>
            <p:nvSpPr>
              <p:cNvPr id="412695" name="Rectangle 23"/>
              <p:cNvSpPr>
                <a:spLocks noChangeArrowheads="1"/>
              </p:cNvSpPr>
              <p:nvPr/>
            </p:nvSpPr>
            <p:spPr bwMode="auto">
              <a:xfrm>
                <a:off x="1645" y="1276"/>
                <a:ext cx="32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cs typeface="Arial" charset="0"/>
                  </a:rPr>
                  <a:t> 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851" name="Rectangle 179"/>
              <p:cNvSpPr>
                <a:spLocks noChangeArrowheads="1"/>
              </p:cNvSpPr>
              <p:nvPr/>
            </p:nvSpPr>
            <p:spPr bwMode="auto">
              <a:xfrm>
                <a:off x="1638" y="1269"/>
                <a:ext cx="33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54" name="Group 182"/>
            <p:cNvGrpSpPr>
              <a:grpSpLocks/>
            </p:cNvGrpSpPr>
            <p:nvPr/>
          </p:nvGrpSpPr>
          <p:grpSpPr bwMode="auto">
            <a:xfrm>
              <a:off x="1975" y="1269"/>
              <a:ext cx="357" cy="384"/>
              <a:chOff x="1975" y="1269"/>
              <a:chExt cx="357" cy="384"/>
            </a:xfrm>
          </p:grpSpPr>
          <p:sp>
            <p:nvSpPr>
              <p:cNvPr id="412696" name="Rectangle 24"/>
              <p:cNvSpPr>
                <a:spLocks noChangeArrowheads="1"/>
              </p:cNvSpPr>
              <p:nvPr/>
            </p:nvSpPr>
            <p:spPr bwMode="auto">
              <a:xfrm>
                <a:off x="1982" y="1276"/>
                <a:ext cx="34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 b="1">
                    <a:solidFill>
                      <a:srgbClr val="FF0000"/>
                    </a:solidFill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 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853" name="Rectangle 181"/>
              <p:cNvSpPr>
                <a:spLocks noChangeArrowheads="1"/>
              </p:cNvSpPr>
              <p:nvPr/>
            </p:nvSpPr>
            <p:spPr bwMode="auto">
              <a:xfrm>
                <a:off x="1975" y="1269"/>
                <a:ext cx="35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56" name="Group 184"/>
            <p:cNvGrpSpPr>
              <a:grpSpLocks/>
            </p:cNvGrpSpPr>
            <p:nvPr/>
          </p:nvGrpSpPr>
          <p:grpSpPr bwMode="auto">
            <a:xfrm>
              <a:off x="2332" y="1269"/>
              <a:ext cx="434" cy="384"/>
              <a:chOff x="2332" y="1269"/>
              <a:chExt cx="434" cy="384"/>
            </a:xfrm>
          </p:grpSpPr>
          <p:sp>
            <p:nvSpPr>
              <p:cNvPr id="412697" name="Rectangle 25"/>
              <p:cNvSpPr>
                <a:spLocks noChangeArrowheads="1"/>
              </p:cNvSpPr>
              <p:nvPr/>
            </p:nvSpPr>
            <p:spPr bwMode="auto">
              <a:xfrm>
                <a:off x="2339" y="1276"/>
                <a:ext cx="420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>
                    <a:latin typeface="Swis721 BT" pitchFamily="34" charset="0"/>
                    <a:cs typeface="Arial" charset="0"/>
                  </a:rPr>
                  <a:t> 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2855" name="Rectangle 183"/>
              <p:cNvSpPr>
                <a:spLocks noChangeArrowheads="1"/>
              </p:cNvSpPr>
              <p:nvPr/>
            </p:nvSpPr>
            <p:spPr bwMode="auto">
              <a:xfrm>
                <a:off x="2332" y="1269"/>
                <a:ext cx="434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58" name="Group 186"/>
            <p:cNvGrpSpPr>
              <a:grpSpLocks/>
            </p:cNvGrpSpPr>
            <p:nvPr/>
          </p:nvGrpSpPr>
          <p:grpSpPr bwMode="auto">
            <a:xfrm>
              <a:off x="2766" y="1269"/>
              <a:ext cx="336" cy="384"/>
              <a:chOff x="2766" y="1269"/>
              <a:chExt cx="336" cy="384"/>
            </a:xfrm>
          </p:grpSpPr>
          <p:sp>
            <p:nvSpPr>
              <p:cNvPr id="412698" name="Rectangle 26"/>
              <p:cNvSpPr>
                <a:spLocks noChangeArrowheads="1"/>
              </p:cNvSpPr>
              <p:nvPr/>
            </p:nvSpPr>
            <p:spPr bwMode="auto">
              <a:xfrm>
                <a:off x="2773" y="1276"/>
                <a:ext cx="32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>
                    <a:latin typeface="Swis721 BT" pitchFamily="34" charset="0"/>
                    <a:cs typeface="Arial" charset="0"/>
                  </a:rPr>
                  <a:t> 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2857" name="Rectangle 185"/>
              <p:cNvSpPr>
                <a:spLocks noChangeArrowheads="1"/>
              </p:cNvSpPr>
              <p:nvPr/>
            </p:nvSpPr>
            <p:spPr bwMode="auto">
              <a:xfrm>
                <a:off x="2766" y="1269"/>
                <a:ext cx="33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60" name="Group 188"/>
            <p:cNvGrpSpPr>
              <a:grpSpLocks/>
            </p:cNvGrpSpPr>
            <p:nvPr/>
          </p:nvGrpSpPr>
          <p:grpSpPr bwMode="auto">
            <a:xfrm>
              <a:off x="3102" y="1269"/>
              <a:ext cx="406" cy="384"/>
              <a:chOff x="3102" y="1269"/>
              <a:chExt cx="406" cy="384"/>
            </a:xfrm>
          </p:grpSpPr>
          <p:sp>
            <p:nvSpPr>
              <p:cNvPr id="412699" name="Rectangle 27"/>
              <p:cNvSpPr>
                <a:spLocks noChangeArrowheads="1"/>
              </p:cNvSpPr>
              <p:nvPr/>
            </p:nvSpPr>
            <p:spPr bwMode="auto">
              <a:xfrm>
                <a:off x="3109" y="1276"/>
                <a:ext cx="39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>
                    <a:latin typeface="Swis721 BT" pitchFamily="34" charset="0"/>
                    <a:cs typeface="Arial" charset="0"/>
                  </a:rPr>
                  <a:t> 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2859" name="Rectangle 187"/>
              <p:cNvSpPr>
                <a:spLocks noChangeArrowheads="1"/>
              </p:cNvSpPr>
              <p:nvPr/>
            </p:nvSpPr>
            <p:spPr bwMode="auto">
              <a:xfrm>
                <a:off x="3102" y="1269"/>
                <a:ext cx="40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64" name="Group 192"/>
            <p:cNvGrpSpPr>
              <a:grpSpLocks/>
            </p:cNvGrpSpPr>
            <p:nvPr/>
          </p:nvGrpSpPr>
          <p:grpSpPr bwMode="auto">
            <a:xfrm>
              <a:off x="0" y="1660"/>
              <a:ext cx="1212" cy="398"/>
              <a:chOff x="0" y="1660"/>
              <a:chExt cx="1212" cy="398"/>
            </a:xfrm>
          </p:grpSpPr>
          <p:sp>
            <p:nvSpPr>
              <p:cNvPr id="412863" name="Rectangle 191"/>
              <p:cNvSpPr>
                <a:spLocks noChangeArrowheads="1"/>
              </p:cNvSpPr>
              <p:nvPr/>
            </p:nvSpPr>
            <p:spPr bwMode="auto">
              <a:xfrm>
                <a:off x="0" y="1660"/>
                <a:ext cx="1212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862" name="Group 190"/>
              <p:cNvGrpSpPr>
                <a:grpSpLocks/>
              </p:cNvGrpSpPr>
              <p:nvPr/>
            </p:nvGrpSpPr>
            <p:grpSpPr bwMode="auto">
              <a:xfrm>
                <a:off x="0" y="1660"/>
                <a:ext cx="1212" cy="384"/>
                <a:chOff x="0" y="1660"/>
                <a:chExt cx="1212" cy="384"/>
              </a:xfrm>
            </p:grpSpPr>
            <p:sp>
              <p:nvSpPr>
                <p:cNvPr id="412700" name="Rectangle 28"/>
                <p:cNvSpPr>
                  <a:spLocks noChangeArrowheads="1"/>
                </p:cNvSpPr>
                <p:nvPr/>
              </p:nvSpPr>
              <p:spPr bwMode="auto">
                <a:xfrm>
                  <a:off x="7" y="1667"/>
                  <a:ext cx="1198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 algn="r"/>
                  <a:r>
                    <a:rPr lang="en-AU" sz="1000">
                      <a:latin typeface="Swis721 BT" pitchFamily="34" charset="0"/>
                      <a:cs typeface="Arial" charset="0"/>
                    </a:rPr>
                    <a:t>Design Status (%) = </a:t>
                  </a:r>
                  <a:endParaRPr lang="en-AU" sz="1000">
                    <a:cs typeface="Times New Roman" pitchFamily="18" charset="0"/>
                  </a:endParaRPr>
                </a:p>
                <a:p>
                  <a:pPr algn="r" eaLnBrk="0" hangingPunct="0"/>
                  <a:endParaRPr lang="en-AU"/>
                </a:p>
              </p:txBody>
            </p:sp>
            <p:sp>
              <p:nvSpPr>
                <p:cNvPr id="412861" name="Rectangle 189"/>
                <p:cNvSpPr>
                  <a:spLocks noChangeArrowheads="1"/>
                </p:cNvSpPr>
                <p:nvPr/>
              </p:nvSpPr>
              <p:spPr bwMode="auto">
                <a:xfrm>
                  <a:off x="0" y="1660"/>
                  <a:ext cx="1212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868" name="Group 196"/>
            <p:cNvGrpSpPr>
              <a:grpSpLocks/>
            </p:cNvGrpSpPr>
            <p:nvPr/>
          </p:nvGrpSpPr>
          <p:grpSpPr bwMode="auto">
            <a:xfrm>
              <a:off x="1212" y="1660"/>
              <a:ext cx="426" cy="398"/>
              <a:chOff x="1212" y="1660"/>
              <a:chExt cx="426" cy="398"/>
            </a:xfrm>
          </p:grpSpPr>
          <p:sp>
            <p:nvSpPr>
              <p:cNvPr id="412867" name="Rectangle 195"/>
              <p:cNvSpPr>
                <a:spLocks noChangeArrowheads="1"/>
              </p:cNvSpPr>
              <p:nvPr/>
            </p:nvSpPr>
            <p:spPr bwMode="auto">
              <a:xfrm>
                <a:off x="1212" y="1660"/>
                <a:ext cx="426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866" name="Group 194"/>
              <p:cNvGrpSpPr>
                <a:grpSpLocks/>
              </p:cNvGrpSpPr>
              <p:nvPr/>
            </p:nvGrpSpPr>
            <p:grpSpPr bwMode="auto">
              <a:xfrm>
                <a:off x="1212" y="1660"/>
                <a:ext cx="426" cy="384"/>
                <a:chOff x="1212" y="1660"/>
                <a:chExt cx="426" cy="384"/>
              </a:xfrm>
            </p:grpSpPr>
            <p:sp>
              <p:nvSpPr>
                <p:cNvPr id="412701" name="Rectangle 29"/>
                <p:cNvSpPr>
                  <a:spLocks noChangeArrowheads="1"/>
                </p:cNvSpPr>
                <p:nvPr/>
              </p:nvSpPr>
              <p:spPr bwMode="auto">
                <a:xfrm>
                  <a:off x="1219" y="1667"/>
                  <a:ext cx="412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100%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865" name="Rectangle 193"/>
                <p:cNvSpPr>
                  <a:spLocks noChangeArrowheads="1"/>
                </p:cNvSpPr>
                <p:nvPr/>
              </p:nvSpPr>
              <p:spPr bwMode="auto">
                <a:xfrm>
                  <a:off x="1212" y="1660"/>
                  <a:ext cx="426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872" name="Group 200"/>
            <p:cNvGrpSpPr>
              <a:grpSpLocks/>
            </p:cNvGrpSpPr>
            <p:nvPr/>
          </p:nvGrpSpPr>
          <p:grpSpPr bwMode="auto">
            <a:xfrm>
              <a:off x="1638" y="1660"/>
              <a:ext cx="337" cy="398"/>
              <a:chOff x="1638" y="1660"/>
              <a:chExt cx="337" cy="398"/>
            </a:xfrm>
          </p:grpSpPr>
          <p:sp>
            <p:nvSpPr>
              <p:cNvPr id="412871" name="Rectangle 199"/>
              <p:cNvSpPr>
                <a:spLocks noChangeArrowheads="1"/>
              </p:cNvSpPr>
              <p:nvPr/>
            </p:nvSpPr>
            <p:spPr bwMode="auto">
              <a:xfrm>
                <a:off x="1638" y="1660"/>
                <a:ext cx="337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870" name="Group 198"/>
              <p:cNvGrpSpPr>
                <a:grpSpLocks/>
              </p:cNvGrpSpPr>
              <p:nvPr/>
            </p:nvGrpSpPr>
            <p:grpSpPr bwMode="auto">
              <a:xfrm>
                <a:off x="1638" y="1660"/>
                <a:ext cx="337" cy="384"/>
                <a:chOff x="1638" y="1660"/>
                <a:chExt cx="337" cy="384"/>
              </a:xfrm>
            </p:grpSpPr>
            <p:sp>
              <p:nvSpPr>
                <p:cNvPr id="412702" name="Rectangle 30"/>
                <p:cNvSpPr>
                  <a:spLocks noChangeArrowheads="1"/>
                </p:cNvSpPr>
                <p:nvPr/>
              </p:nvSpPr>
              <p:spPr bwMode="auto">
                <a:xfrm>
                  <a:off x="1645" y="1667"/>
                  <a:ext cx="323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100%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869" name="Rectangle 197"/>
                <p:cNvSpPr>
                  <a:spLocks noChangeArrowheads="1"/>
                </p:cNvSpPr>
                <p:nvPr/>
              </p:nvSpPr>
              <p:spPr bwMode="auto">
                <a:xfrm>
                  <a:off x="1638" y="1660"/>
                  <a:ext cx="337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876" name="Group 204"/>
            <p:cNvGrpSpPr>
              <a:grpSpLocks/>
            </p:cNvGrpSpPr>
            <p:nvPr/>
          </p:nvGrpSpPr>
          <p:grpSpPr bwMode="auto">
            <a:xfrm>
              <a:off x="1975" y="1660"/>
              <a:ext cx="357" cy="398"/>
              <a:chOff x="1975" y="1660"/>
              <a:chExt cx="357" cy="398"/>
            </a:xfrm>
          </p:grpSpPr>
          <p:sp>
            <p:nvSpPr>
              <p:cNvPr id="412875" name="Rectangle 203"/>
              <p:cNvSpPr>
                <a:spLocks noChangeArrowheads="1"/>
              </p:cNvSpPr>
              <p:nvPr/>
            </p:nvSpPr>
            <p:spPr bwMode="auto">
              <a:xfrm>
                <a:off x="1975" y="1660"/>
                <a:ext cx="357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874" name="Group 202"/>
              <p:cNvGrpSpPr>
                <a:grpSpLocks/>
              </p:cNvGrpSpPr>
              <p:nvPr/>
            </p:nvGrpSpPr>
            <p:grpSpPr bwMode="auto">
              <a:xfrm>
                <a:off x="1975" y="1660"/>
                <a:ext cx="357" cy="384"/>
                <a:chOff x="1975" y="1660"/>
                <a:chExt cx="357" cy="384"/>
              </a:xfrm>
            </p:grpSpPr>
            <p:sp>
              <p:nvSpPr>
                <p:cNvPr id="412703" name="Rectangle 31"/>
                <p:cNvSpPr>
                  <a:spLocks noChangeArrowheads="1"/>
                </p:cNvSpPr>
                <p:nvPr/>
              </p:nvSpPr>
              <p:spPr bwMode="auto">
                <a:xfrm>
                  <a:off x="1982" y="1667"/>
                  <a:ext cx="343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 b="1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873" name="Rectangle 201"/>
                <p:cNvSpPr>
                  <a:spLocks noChangeArrowheads="1"/>
                </p:cNvSpPr>
                <p:nvPr/>
              </p:nvSpPr>
              <p:spPr bwMode="auto">
                <a:xfrm>
                  <a:off x="1975" y="1660"/>
                  <a:ext cx="357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880" name="Group 208"/>
            <p:cNvGrpSpPr>
              <a:grpSpLocks/>
            </p:cNvGrpSpPr>
            <p:nvPr/>
          </p:nvGrpSpPr>
          <p:grpSpPr bwMode="auto">
            <a:xfrm>
              <a:off x="2332" y="1660"/>
              <a:ext cx="434" cy="398"/>
              <a:chOff x="2332" y="1660"/>
              <a:chExt cx="434" cy="398"/>
            </a:xfrm>
          </p:grpSpPr>
          <p:sp>
            <p:nvSpPr>
              <p:cNvPr id="412879" name="Rectangle 207"/>
              <p:cNvSpPr>
                <a:spLocks noChangeArrowheads="1"/>
              </p:cNvSpPr>
              <p:nvPr/>
            </p:nvSpPr>
            <p:spPr bwMode="auto">
              <a:xfrm>
                <a:off x="2332" y="1660"/>
                <a:ext cx="434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878" name="Group 206"/>
              <p:cNvGrpSpPr>
                <a:grpSpLocks/>
              </p:cNvGrpSpPr>
              <p:nvPr/>
            </p:nvGrpSpPr>
            <p:grpSpPr bwMode="auto">
              <a:xfrm>
                <a:off x="2332" y="1660"/>
                <a:ext cx="434" cy="384"/>
                <a:chOff x="2332" y="1660"/>
                <a:chExt cx="434" cy="384"/>
              </a:xfrm>
            </p:grpSpPr>
            <p:sp>
              <p:nvSpPr>
                <p:cNvPr id="412704" name="Rectangle 32"/>
                <p:cNvSpPr>
                  <a:spLocks noChangeArrowheads="1"/>
                </p:cNvSpPr>
                <p:nvPr/>
              </p:nvSpPr>
              <p:spPr bwMode="auto">
                <a:xfrm>
                  <a:off x="2339" y="1667"/>
                  <a:ext cx="420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0.0%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877" name="Rectangle 205"/>
                <p:cNvSpPr>
                  <a:spLocks noChangeArrowheads="1"/>
                </p:cNvSpPr>
                <p:nvPr/>
              </p:nvSpPr>
              <p:spPr bwMode="auto">
                <a:xfrm>
                  <a:off x="2332" y="1660"/>
                  <a:ext cx="434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884" name="Group 212"/>
            <p:cNvGrpSpPr>
              <a:grpSpLocks/>
            </p:cNvGrpSpPr>
            <p:nvPr/>
          </p:nvGrpSpPr>
          <p:grpSpPr bwMode="auto">
            <a:xfrm>
              <a:off x="2766" y="1660"/>
              <a:ext cx="336" cy="398"/>
              <a:chOff x="2766" y="1660"/>
              <a:chExt cx="336" cy="398"/>
            </a:xfrm>
          </p:grpSpPr>
          <p:sp>
            <p:nvSpPr>
              <p:cNvPr id="412883" name="Rectangle 211"/>
              <p:cNvSpPr>
                <a:spLocks noChangeArrowheads="1"/>
              </p:cNvSpPr>
              <p:nvPr/>
            </p:nvSpPr>
            <p:spPr bwMode="auto">
              <a:xfrm>
                <a:off x="2766" y="1660"/>
                <a:ext cx="336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882" name="Group 210"/>
              <p:cNvGrpSpPr>
                <a:grpSpLocks/>
              </p:cNvGrpSpPr>
              <p:nvPr/>
            </p:nvGrpSpPr>
            <p:grpSpPr bwMode="auto">
              <a:xfrm>
                <a:off x="2766" y="1660"/>
                <a:ext cx="336" cy="384"/>
                <a:chOff x="2766" y="1660"/>
                <a:chExt cx="336" cy="384"/>
              </a:xfrm>
            </p:grpSpPr>
            <p:sp>
              <p:nvSpPr>
                <p:cNvPr id="412705" name="Rectangle 33"/>
                <p:cNvSpPr>
                  <a:spLocks noChangeArrowheads="1"/>
                </p:cNvSpPr>
                <p:nvPr/>
              </p:nvSpPr>
              <p:spPr bwMode="auto">
                <a:xfrm>
                  <a:off x="2773" y="1667"/>
                  <a:ext cx="322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0.0%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881" name="Rectangle 209"/>
                <p:cNvSpPr>
                  <a:spLocks noChangeArrowheads="1"/>
                </p:cNvSpPr>
                <p:nvPr/>
              </p:nvSpPr>
              <p:spPr bwMode="auto">
                <a:xfrm>
                  <a:off x="2766" y="1660"/>
                  <a:ext cx="336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888" name="Group 216"/>
            <p:cNvGrpSpPr>
              <a:grpSpLocks/>
            </p:cNvGrpSpPr>
            <p:nvPr/>
          </p:nvGrpSpPr>
          <p:grpSpPr bwMode="auto">
            <a:xfrm>
              <a:off x="3102" y="1660"/>
              <a:ext cx="406" cy="398"/>
              <a:chOff x="3102" y="1660"/>
              <a:chExt cx="406" cy="398"/>
            </a:xfrm>
          </p:grpSpPr>
          <p:sp>
            <p:nvSpPr>
              <p:cNvPr id="412887" name="Rectangle 215"/>
              <p:cNvSpPr>
                <a:spLocks noChangeArrowheads="1"/>
              </p:cNvSpPr>
              <p:nvPr/>
            </p:nvSpPr>
            <p:spPr bwMode="auto">
              <a:xfrm>
                <a:off x="3102" y="1660"/>
                <a:ext cx="406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886" name="Group 214"/>
              <p:cNvGrpSpPr>
                <a:grpSpLocks/>
              </p:cNvGrpSpPr>
              <p:nvPr/>
            </p:nvGrpSpPr>
            <p:grpSpPr bwMode="auto">
              <a:xfrm>
                <a:off x="3102" y="1660"/>
                <a:ext cx="406" cy="384"/>
                <a:chOff x="3102" y="1660"/>
                <a:chExt cx="406" cy="384"/>
              </a:xfrm>
            </p:grpSpPr>
            <p:sp>
              <p:nvSpPr>
                <p:cNvPr id="412706" name="Rectangle 34"/>
                <p:cNvSpPr>
                  <a:spLocks noChangeArrowheads="1"/>
                </p:cNvSpPr>
                <p:nvPr/>
              </p:nvSpPr>
              <p:spPr bwMode="auto">
                <a:xfrm>
                  <a:off x="3109" y="1667"/>
                  <a:ext cx="392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 b="1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0.0%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885" name="Rectangle 213"/>
                <p:cNvSpPr>
                  <a:spLocks noChangeArrowheads="1"/>
                </p:cNvSpPr>
                <p:nvPr/>
              </p:nvSpPr>
              <p:spPr bwMode="auto">
                <a:xfrm>
                  <a:off x="3102" y="1660"/>
                  <a:ext cx="406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890" name="Group 218"/>
            <p:cNvGrpSpPr>
              <a:grpSpLocks/>
            </p:cNvGrpSpPr>
            <p:nvPr/>
          </p:nvGrpSpPr>
          <p:grpSpPr bwMode="auto">
            <a:xfrm>
              <a:off x="0" y="2051"/>
              <a:ext cx="1212" cy="384"/>
              <a:chOff x="0" y="2051"/>
              <a:chExt cx="1212" cy="384"/>
            </a:xfrm>
          </p:grpSpPr>
          <p:sp>
            <p:nvSpPr>
              <p:cNvPr id="412707" name="Rectangle 35"/>
              <p:cNvSpPr>
                <a:spLocks noChangeArrowheads="1"/>
              </p:cNvSpPr>
              <p:nvPr/>
            </p:nvSpPr>
            <p:spPr bwMode="auto">
              <a:xfrm>
                <a:off x="7" y="2058"/>
                <a:ext cx="1198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r"/>
                <a:r>
                  <a:rPr lang="en-AU" sz="1000">
                    <a:latin typeface="Swis721 BT" pitchFamily="34" charset="0"/>
                    <a:cs typeface="Arial" charset="0"/>
                  </a:rPr>
                  <a:t>Construction Status (%) = </a:t>
                </a:r>
                <a:endParaRPr lang="en-AU" sz="1000">
                  <a:cs typeface="Times New Roman" pitchFamily="18" charset="0"/>
                </a:endParaRPr>
              </a:p>
              <a:p>
                <a:pPr algn="r" eaLnBrk="0" hangingPunct="0"/>
                <a:endParaRPr lang="en-AU"/>
              </a:p>
            </p:txBody>
          </p:sp>
          <p:sp>
            <p:nvSpPr>
              <p:cNvPr id="412889" name="Rectangle 217"/>
              <p:cNvSpPr>
                <a:spLocks noChangeArrowheads="1"/>
              </p:cNvSpPr>
              <p:nvPr/>
            </p:nvSpPr>
            <p:spPr bwMode="auto">
              <a:xfrm>
                <a:off x="0" y="2051"/>
                <a:ext cx="1212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92" name="Group 220"/>
            <p:cNvGrpSpPr>
              <a:grpSpLocks/>
            </p:cNvGrpSpPr>
            <p:nvPr/>
          </p:nvGrpSpPr>
          <p:grpSpPr bwMode="auto">
            <a:xfrm>
              <a:off x="1212" y="2051"/>
              <a:ext cx="426" cy="384"/>
              <a:chOff x="1212" y="2051"/>
              <a:chExt cx="426" cy="384"/>
            </a:xfrm>
          </p:grpSpPr>
          <p:sp>
            <p:nvSpPr>
              <p:cNvPr id="412708" name="Rectangle 36"/>
              <p:cNvSpPr>
                <a:spLocks noChangeArrowheads="1"/>
              </p:cNvSpPr>
              <p:nvPr/>
            </p:nvSpPr>
            <p:spPr bwMode="auto">
              <a:xfrm>
                <a:off x="1219" y="2058"/>
                <a:ext cx="41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100%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891" name="Rectangle 219"/>
              <p:cNvSpPr>
                <a:spLocks noChangeArrowheads="1"/>
              </p:cNvSpPr>
              <p:nvPr/>
            </p:nvSpPr>
            <p:spPr bwMode="auto">
              <a:xfrm>
                <a:off x="1212" y="2051"/>
                <a:ext cx="42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94" name="Group 222"/>
            <p:cNvGrpSpPr>
              <a:grpSpLocks/>
            </p:cNvGrpSpPr>
            <p:nvPr/>
          </p:nvGrpSpPr>
          <p:grpSpPr bwMode="auto">
            <a:xfrm>
              <a:off x="1638" y="2051"/>
              <a:ext cx="337" cy="384"/>
              <a:chOff x="1638" y="2051"/>
              <a:chExt cx="337" cy="384"/>
            </a:xfrm>
          </p:grpSpPr>
          <p:sp>
            <p:nvSpPr>
              <p:cNvPr id="412709" name="Rectangle 37"/>
              <p:cNvSpPr>
                <a:spLocks noChangeArrowheads="1"/>
              </p:cNvSpPr>
              <p:nvPr/>
            </p:nvSpPr>
            <p:spPr bwMode="auto">
              <a:xfrm>
                <a:off x="1645" y="2058"/>
                <a:ext cx="32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100%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893" name="Rectangle 221"/>
              <p:cNvSpPr>
                <a:spLocks noChangeArrowheads="1"/>
              </p:cNvSpPr>
              <p:nvPr/>
            </p:nvSpPr>
            <p:spPr bwMode="auto">
              <a:xfrm>
                <a:off x="1638" y="2051"/>
                <a:ext cx="33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96" name="Group 224"/>
            <p:cNvGrpSpPr>
              <a:grpSpLocks/>
            </p:cNvGrpSpPr>
            <p:nvPr/>
          </p:nvGrpSpPr>
          <p:grpSpPr bwMode="auto">
            <a:xfrm>
              <a:off x="1975" y="2051"/>
              <a:ext cx="357" cy="384"/>
              <a:chOff x="1975" y="2051"/>
              <a:chExt cx="357" cy="384"/>
            </a:xfrm>
          </p:grpSpPr>
          <p:sp>
            <p:nvSpPr>
              <p:cNvPr id="412710" name="Rectangle 38"/>
              <p:cNvSpPr>
                <a:spLocks noChangeArrowheads="1"/>
              </p:cNvSpPr>
              <p:nvPr/>
            </p:nvSpPr>
            <p:spPr bwMode="auto">
              <a:xfrm>
                <a:off x="1982" y="2058"/>
                <a:ext cx="34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 b="1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0%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895" name="Rectangle 223"/>
              <p:cNvSpPr>
                <a:spLocks noChangeArrowheads="1"/>
              </p:cNvSpPr>
              <p:nvPr/>
            </p:nvSpPr>
            <p:spPr bwMode="auto">
              <a:xfrm>
                <a:off x="1975" y="2051"/>
                <a:ext cx="35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898" name="Group 226"/>
            <p:cNvGrpSpPr>
              <a:grpSpLocks/>
            </p:cNvGrpSpPr>
            <p:nvPr/>
          </p:nvGrpSpPr>
          <p:grpSpPr bwMode="auto">
            <a:xfrm>
              <a:off x="2332" y="2051"/>
              <a:ext cx="434" cy="384"/>
              <a:chOff x="2332" y="2051"/>
              <a:chExt cx="434" cy="384"/>
            </a:xfrm>
          </p:grpSpPr>
          <p:sp>
            <p:nvSpPr>
              <p:cNvPr id="412711" name="Rectangle 39"/>
              <p:cNvSpPr>
                <a:spLocks noChangeArrowheads="1"/>
              </p:cNvSpPr>
              <p:nvPr/>
            </p:nvSpPr>
            <p:spPr bwMode="auto">
              <a:xfrm>
                <a:off x="2339" y="2058"/>
                <a:ext cx="420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0.0%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897" name="Rectangle 225"/>
              <p:cNvSpPr>
                <a:spLocks noChangeArrowheads="1"/>
              </p:cNvSpPr>
              <p:nvPr/>
            </p:nvSpPr>
            <p:spPr bwMode="auto">
              <a:xfrm>
                <a:off x="2332" y="2051"/>
                <a:ext cx="434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00" name="Group 228"/>
            <p:cNvGrpSpPr>
              <a:grpSpLocks/>
            </p:cNvGrpSpPr>
            <p:nvPr/>
          </p:nvGrpSpPr>
          <p:grpSpPr bwMode="auto">
            <a:xfrm>
              <a:off x="2766" y="2051"/>
              <a:ext cx="336" cy="384"/>
              <a:chOff x="2766" y="2051"/>
              <a:chExt cx="336" cy="384"/>
            </a:xfrm>
          </p:grpSpPr>
          <p:sp>
            <p:nvSpPr>
              <p:cNvPr id="412712" name="Rectangle 40"/>
              <p:cNvSpPr>
                <a:spLocks noChangeArrowheads="1"/>
              </p:cNvSpPr>
              <p:nvPr/>
            </p:nvSpPr>
            <p:spPr bwMode="auto">
              <a:xfrm>
                <a:off x="2773" y="2058"/>
                <a:ext cx="32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0.0%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899" name="Rectangle 227"/>
              <p:cNvSpPr>
                <a:spLocks noChangeArrowheads="1"/>
              </p:cNvSpPr>
              <p:nvPr/>
            </p:nvSpPr>
            <p:spPr bwMode="auto">
              <a:xfrm>
                <a:off x="2766" y="2051"/>
                <a:ext cx="33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02" name="Group 230"/>
            <p:cNvGrpSpPr>
              <a:grpSpLocks/>
            </p:cNvGrpSpPr>
            <p:nvPr/>
          </p:nvGrpSpPr>
          <p:grpSpPr bwMode="auto">
            <a:xfrm>
              <a:off x="3102" y="2051"/>
              <a:ext cx="406" cy="384"/>
              <a:chOff x="3102" y="2051"/>
              <a:chExt cx="406" cy="384"/>
            </a:xfrm>
          </p:grpSpPr>
          <p:sp>
            <p:nvSpPr>
              <p:cNvPr id="412713" name="Rectangle 41"/>
              <p:cNvSpPr>
                <a:spLocks noChangeArrowheads="1"/>
              </p:cNvSpPr>
              <p:nvPr/>
            </p:nvSpPr>
            <p:spPr bwMode="auto">
              <a:xfrm>
                <a:off x="3109" y="2058"/>
                <a:ext cx="39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 b="1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0.0%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901" name="Rectangle 229"/>
              <p:cNvSpPr>
                <a:spLocks noChangeArrowheads="1"/>
              </p:cNvSpPr>
              <p:nvPr/>
            </p:nvSpPr>
            <p:spPr bwMode="auto">
              <a:xfrm>
                <a:off x="3102" y="2051"/>
                <a:ext cx="40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04" name="Group 232"/>
            <p:cNvGrpSpPr>
              <a:grpSpLocks/>
            </p:cNvGrpSpPr>
            <p:nvPr/>
          </p:nvGrpSpPr>
          <p:grpSpPr bwMode="auto">
            <a:xfrm>
              <a:off x="0" y="2442"/>
              <a:ext cx="1212" cy="384"/>
              <a:chOff x="0" y="2442"/>
              <a:chExt cx="1212" cy="384"/>
            </a:xfrm>
          </p:grpSpPr>
          <p:sp>
            <p:nvSpPr>
              <p:cNvPr id="412714" name="Rectangle 42"/>
              <p:cNvSpPr>
                <a:spLocks noChangeArrowheads="1"/>
              </p:cNvSpPr>
              <p:nvPr/>
            </p:nvSpPr>
            <p:spPr bwMode="auto">
              <a:xfrm>
                <a:off x="7" y="2449"/>
                <a:ext cx="1198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 b="1">
                    <a:latin typeface="Swis721 BT" pitchFamily="34" charset="0"/>
                    <a:cs typeface="Arial" charset="0"/>
                  </a:rPr>
                  <a:t>Zone 2: 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2903" name="Rectangle 231"/>
              <p:cNvSpPr>
                <a:spLocks noChangeArrowheads="1"/>
              </p:cNvSpPr>
              <p:nvPr/>
            </p:nvSpPr>
            <p:spPr bwMode="auto">
              <a:xfrm>
                <a:off x="0" y="2442"/>
                <a:ext cx="1212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06" name="Group 234"/>
            <p:cNvGrpSpPr>
              <a:grpSpLocks/>
            </p:cNvGrpSpPr>
            <p:nvPr/>
          </p:nvGrpSpPr>
          <p:grpSpPr bwMode="auto">
            <a:xfrm>
              <a:off x="1212" y="2442"/>
              <a:ext cx="426" cy="384"/>
              <a:chOff x="1212" y="2442"/>
              <a:chExt cx="426" cy="384"/>
            </a:xfrm>
          </p:grpSpPr>
          <p:sp>
            <p:nvSpPr>
              <p:cNvPr id="412715" name="Rectangle 43"/>
              <p:cNvSpPr>
                <a:spLocks noChangeArrowheads="1"/>
              </p:cNvSpPr>
              <p:nvPr/>
            </p:nvSpPr>
            <p:spPr bwMode="auto">
              <a:xfrm>
                <a:off x="1219" y="2449"/>
                <a:ext cx="41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2905" name="Rectangle 233"/>
              <p:cNvSpPr>
                <a:spLocks noChangeArrowheads="1"/>
              </p:cNvSpPr>
              <p:nvPr/>
            </p:nvSpPr>
            <p:spPr bwMode="auto">
              <a:xfrm>
                <a:off x="1212" y="2442"/>
                <a:ext cx="42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08" name="Group 236"/>
            <p:cNvGrpSpPr>
              <a:grpSpLocks/>
            </p:cNvGrpSpPr>
            <p:nvPr/>
          </p:nvGrpSpPr>
          <p:grpSpPr bwMode="auto">
            <a:xfrm>
              <a:off x="1638" y="2442"/>
              <a:ext cx="337" cy="384"/>
              <a:chOff x="1638" y="2442"/>
              <a:chExt cx="337" cy="384"/>
            </a:xfrm>
          </p:grpSpPr>
          <p:sp>
            <p:nvSpPr>
              <p:cNvPr id="412716" name="Rectangle 44"/>
              <p:cNvSpPr>
                <a:spLocks noChangeArrowheads="1"/>
              </p:cNvSpPr>
              <p:nvPr/>
            </p:nvSpPr>
            <p:spPr bwMode="auto">
              <a:xfrm>
                <a:off x="1645" y="2449"/>
                <a:ext cx="32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2907" name="Rectangle 235"/>
              <p:cNvSpPr>
                <a:spLocks noChangeArrowheads="1"/>
              </p:cNvSpPr>
              <p:nvPr/>
            </p:nvSpPr>
            <p:spPr bwMode="auto">
              <a:xfrm>
                <a:off x="1638" y="2442"/>
                <a:ext cx="33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10" name="Group 238"/>
            <p:cNvGrpSpPr>
              <a:grpSpLocks/>
            </p:cNvGrpSpPr>
            <p:nvPr/>
          </p:nvGrpSpPr>
          <p:grpSpPr bwMode="auto">
            <a:xfrm>
              <a:off x="1975" y="2442"/>
              <a:ext cx="357" cy="384"/>
              <a:chOff x="1975" y="2442"/>
              <a:chExt cx="357" cy="384"/>
            </a:xfrm>
          </p:grpSpPr>
          <p:sp>
            <p:nvSpPr>
              <p:cNvPr id="412717" name="Rectangle 45"/>
              <p:cNvSpPr>
                <a:spLocks noChangeArrowheads="1"/>
              </p:cNvSpPr>
              <p:nvPr/>
            </p:nvSpPr>
            <p:spPr bwMode="auto">
              <a:xfrm>
                <a:off x="1982" y="2449"/>
                <a:ext cx="34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2909" name="Rectangle 237"/>
              <p:cNvSpPr>
                <a:spLocks noChangeArrowheads="1"/>
              </p:cNvSpPr>
              <p:nvPr/>
            </p:nvSpPr>
            <p:spPr bwMode="auto">
              <a:xfrm>
                <a:off x="1975" y="2442"/>
                <a:ext cx="35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12" name="Group 240"/>
            <p:cNvGrpSpPr>
              <a:grpSpLocks/>
            </p:cNvGrpSpPr>
            <p:nvPr/>
          </p:nvGrpSpPr>
          <p:grpSpPr bwMode="auto">
            <a:xfrm>
              <a:off x="2332" y="2442"/>
              <a:ext cx="434" cy="384"/>
              <a:chOff x="2332" y="2442"/>
              <a:chExt cx="434" cy="384"/>
            </a:xfrm>
          </p:grpSpPr>
          <p:sp>
            <p:nvSpPr>
              <p:cNvPr id="412718" name="Rectangle 46"/>
              <p:cNvSpPr>
                <a:spLocks noChangeArrowheads="1"/>
              </p:cNvSpPr>
              <p:nvPr/>
            </p:nvSpPr>
            <p:spPr bwMode="auto">
              <a:xfrm>
                <a:off x="2339" y="2449"/>
                <a:ext cx="420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2911" name="Rectangle 239"/>
              <p:cNvSpPr>
                <a:spLocks noChangeArrowheads="1"/>
              </p:cNvSpPr>
              <p:nvPr/>
            </p:nvSpPr>
            <p:spPr bwMode="auto">
              <a:xfrm>
                <a:off x="2332" y="2442"/>
                <a:ext cx="434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14" name="Group 242"/>
            <p:cNvGrpSpPr>
              <a:grpSpLocks/>
            </p:cNvGrpSpPr>
            <p:nvPr/>
          </p:nvGrpSpPr>
          <p:grpSpPr bwMode="auto">
            <a:xfrm>
              <a:off x="2766" y="2442"/>
              <a:ext cx="336" cy="384"/>
              <a:chOff x="2766" y="2442"/>
              <a:chExt cx="336" cy="384"/>
            </a:xfrm>
          </p:grpSpPr>
          <p:sp>
            <p:nvSpPr>
              <p:cNvPr id="412719" name="Rectangle 47"/>
              <p:cNvSpPr>
                <a:spLocks noChangeArrowheads="1"/>
              </p:cNvSpPr>
              <p:nvPr/>
            </p:nvSpPr>
            <p:spPr bwMode="auto">
              <a:xfrm>
                <a:off x="2773" y="2449"/>
                <a:ext cx="32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2913" name="Rectangle 241"/>
              <p:cNvSpPr>
                <a:spLocks noChangeArrowheads="1"/>
              </p:cNvSpPr>
              <p:nvPr/>
            </p:nvSpPr>
            <p:spPr bwMode="auto">
              <a:xfrm>
                <a:off x="2766" y="2442"/>
                <a:ext cx="33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16" name="Group 244"/>
            <p:cNvGrpSpPr>
              <a:grpSpLocks/>
            </p:cNvGrpSpPr>
            <p:nvPr/>
          </p:nvGrpSpPr>
          <p:grpSpPr bwMode="auto">
            <a:xfrm>
              <a:off x="3102" y="2442"/>
              <a:ext cx="406" cy="384"/>
              <a:chOff x="3102" y="2442"/>
              <a:chExt cx="406" cy="384"/>
            </a:xfrm>
          </p:grpSpPr>
          <p:sp>
            <p:nvSpPr>
              <p:cNvPr id="412720" name="Rectangle 48"/>
              <p:cNvSpPr>
                <a:spLocks noChangeArrowheads="1"/>
              </p:cNvSpPr>
              <p:nvPr/>
            </p:nvSpPr>
            <p:spPr bwMode="auto">
              <a:xfrm>
                <a:off x="3109" y="2449"/>
                <a:ext cx="39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2915" name="Rectangle 243"/>
              <p:cNvSpPr>
                <a:spLocks noChangeArrowheads="1"/>
              </p:cNvSpPr>
              <p:nvPr/>
            </p:nvSpPr>
            <p:spPr bwMode="auto">
              <a:xfrm>
                <a:off x="3102" y="2442"/>
                <a:ext cx="40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20" name="Group 248"/>
            <p:cNvGrpSpPr>
              <a:grpSpLocks/>
            </p:cNvGrpSpPr>
            <p:nvPr/>
          </p:nvGrpSpPr>
          <p:grpSpPr bwMode="auto">
            <a:xfrm>
              <a:off x="0" y="2833"/>
              <a:ext cx="1212" cy="398"/>
              <a:chOff x="0" y="2833"/>
              <a:chExt cx="1212" cy="398"/>
            </a:xfrm>
          </p:grpSpPr>
          <p:sp>
            <p:nvSpPr>
              <p:cNvPr id="412919" name="Rectangle 247"/>
              <p:cNvSpPr>
                <a:spLocks noChangeArrowheads="1"/>
              </p:cNvSpPr>
              <p:nvPr/>
            </p:nvSpPr>
            <p:spPr bwMode="auto">
              <a:xfrm>
                <a:off x="0" y="2833"/>
                <a:ext cx="1212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918" name="Group 246"/>
              <p:cNvGrpSpPr>
                <a:grpSpLocks/>
              </p:cNvGrpSpPr>
              <p:nvPr/>
            </p:nvGrpSpPr>
            <p:grpSpPr bwMode="auto">
              <a:xfrm>
                <a:off x="0" y="2833"/>
                <a:ext cx="1212" cy="384"/>
                <a:chOff x="0" y="2833"/>
                <a:chExt cx="1212" cy="384"/>
              </a:xfrm>
            </p:grpSpPr>
            <p:sp>
              <p:nvSpPr>
                <p:cNvPr id="412721" name="Rectangle 49"/>
                <p:cNvSpPr>
                  <a:spLocks noChangeArrowheads="1"/>
                </p:cNvSpPr>
                <p:nvPr/>
              </p:nvSpPr>
              <p:spPr bwMode="auto">
                <a:xfrm>
                  <a:off x="7" y="2840"/>
                  <a:ext cx="1198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 algn="r"/>
                  <a:r>
                    <a:rPr lang="en-AU" sz="1000">
                      <a:latin typeface="Swis721 BT" pitchFamily="34" charset="0"/>
                      <a:cs typeface="Arial" charset="0"/>
                    </a:rPr>
                    <a:t>Design Status (%) = </a:t>
                  </a:r>
                  <a:endParaRPr lang="en-AU" sz="1000">
                    <a:cs typeface="Times New Roman" pitchFamily="18" charset="0"/>
                  </a:endParaRPr>
                </a:p>
                <a:p>
                  <a:pPr algn="r" eaLnBrk="0" hangingPunct="0"/>
                  <a:endParaRPr lang="en-AU"/>
                </a:p>
              </p:txBody>
            </p:sp>
            <p:sp>
              <p:nvSpPr>
                <p:cNvPr id="412917" name="Rectangle 245"/>
                <p:cNvSpPr>
                  <a:spLocks noChangeArrowheads="1"/>
                </p:cNvSpPr>
                <p:nvPr/>
              </p:nvSpPr>
              <p:spPr bwMode="auto">
                <a:xfrm>
                  <a:off x="0" y="2833"/>
                  <a:ext cx="1212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924" name="Group 252"/>
            <p:cNvGrpSpPr>
              <a:grpSpLocks/>
            </p:cNvGrpSpPr>
            <p:nvPr/>
          </p:nvGrpSpPr>
          <p:grpSpPr bwMode="auto">
            <a:xfrm>
              <a:off x="1212" y="2833"/>
              <a:ext cx="426" cy="398"/>
              <a:chOff x="1212" y="2833"/>
              <a:chExt cx="426" cy="398"/>
            </a:xfrm>
          </p:grpSpPr>
          <p:sp>
            <p:nvSpPr>
              <p:cNvPr id="412923" name="Rectangle 251"/>
              <p:cNvSpPr>
                <a:spLocks noChangeArrowheads="1"/>
              </p:cNvSpPr>
              <p:nvPr/>
            </p:nvSpPr>
            <p:spPr bwMode="auto">
              <a:xfrm>
                <a:off x="1212" y="2833"/>
                <a:ext cx="426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922" name="Group 250"/>
              <p:cNvGrpSpPr>
                <a:grpSpLocks/>
              </p:cNvGrpSpPr>
              <p:nvPr/>
            </p:nvGrpSpPr>
            <p:grpSpPr bwMode="auto">
              <a:xfrm>
                <a:off x="1212" y="2833"/>
                <a:ext cx="426" cy="384"/>
                <a:chOff x="1212" y="2833"/>
                <a:chExt cx="426" cy="384"/>
              </a:xfrm>
            </p:grpSpPr>
            <p:sp>
              <p:nvSpPr>
                <p:cNvPr id="412722" name="Rectangle 50"/>
                <p:cNvSpPr>
                  <a:spLocks noChangeArrowheads="1"/>
                </p:cNvSpPr>
                <p:nvPr/>
              </p:nvSpPr>
              <p:spPr bwMode="auto">
                <a:xfrm>
                  <a:off x="1219" y="2840"/>
                  <a:ext cx="412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100%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921" name="Rectangle 249"/>
                <p:cNvSpPr>
                  <a:spLocks noChangeArrowheads="1"/>
                </p:cNvSpPr>
                <p:nvPr/>
              </p:nvSpPr>
              <p:spPr bwMode="auto">
                <a:xfrm>
                  <a:off x="1212" y="2833"/>
                  <a:ext cx="426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928" name="Group 256"/>
            <p:cNvGrpSpPr>
              <a:grpSpLocks/>
            </p:cNvGrpSpPr>
            <p:nvPr/>
          </p:nvGrpSpPr>
          <p:grpSpPr bwMode="auto">
            <a:xfrm>
              <a:off x="1638" y="2833"/>
              <a:ext cx="337" cy="398"/>
              <a:chOff x="1638" y="2833"/>
              <a:chExt cx="337" cy="398"/>
            </a:xfrm>
          </p:grpSpPr>
          <p:sp>
            <p:nvSpPr>
              <p:cNvPr id="412927" name="Rectangle 255"/>
              <p:cNvSpPr>
                <a:spLocks noChangeArrowheads="1"/>
              </p:cNvSpPr>
              <p:nvPr/>
            </p:nvSpPr>
            <p:spPr bwMode="auto">
              <a:xfrm>
                <a:off x="1638" y="2833"/>
                <a:ext cx="337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926" name="Group 254"/>
              <p:cNvGrpSpPr>
                <a:grpSpLocks/>
              </p:cNvGrpSpPr>
              <p:nvPr/>
            </p:nvGrpSpPr>
            <p:grpSpPr bwMode="auto">
              <a:xfrm>
                <a:off x="1638" y="2833"/>
                <a:ext cx="337" cy="384"/>
                <a:chOff x="1638" y="2833"/>
                <a:chExt cx="337" cy="384"/>
              </a:xfrm>
            </p:grpSpPr>
            <p:sp>
              <p:nvSpPr>
                <p:cNvPr id="412723" name="Rectangle 51"/>
                <p:cNvSpPr>
                  <a:spLocks noChangeArrowheads="1"/>
                </p:cNvSpPr>
                <p:nvPr/>
              </p:nvSpPr>
              <p:spPr bwMode="auto">
                <a:xfrm>
                  <a:off x="1645" y="2840"/>
                  <a:ext cx="323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100%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925" name="Rectangle 253"/>
                <p:cNvSpPr>
                  <a:spLocks noChangeArrowheads="1"/>
                </p:cNvSpPr>
                <p:nvPr/>
              </p:nvSpPr>
              <p:spPr bwMode="auto">
                <a:xfrm>
                  <a:off x="1638" y="2833"/>
                  <a:ext cx="337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932" name="Group 260"/>
            <p:cNvGrpSpPr>
              <a:grpSpLocks/>
            </p:cNvGrpSpPr>
            <p:nvPr/>
          </p:nvGrpSpPr>
          <p:grpSpPr bwMode="auto">
            <a:xfrm>
              <a:off x="1975" y="2833"/>
              <a:ext cx="357" cy="398"/>
              <a:chOff x="1975" y="2833"/>
              <a:chExt cx="357" cy="398"/>
            </a:xfrm>
          </p:grpSpPr>
          <p:sp>
            <p:nvSpPr>
              <p:cNvPr id="412931" name="Rectangle 259"/>
              <p:cNvSpPr>
                <a:spLocks noChangeArrowheads="1"/>
              </p:cNvSpPr>
              <p:nvPr/>
            </p:nvSpPr>
            <p:spPr bwMode="auto">
              <a:xfrm>
                <a:off x="1975" y="2833"/>
                <a:ext cx="357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930" name="Group 258"/>
              <p:cNvGrpSpPr>
                <a:grpSpLocks/>
              </p:cNvGrpSpPr>
              <p:nvPr/>
            </p:nvGrpSpPr>
            <p:grpSpPr bwMode="auto">
              <a:xfrm>
                <a:off x="1975" y="2833"/>
                <a:ext cx="357" cy="384"/>
                <a:chOff x="1975" y="2833"/>
                <a:chExt cx="357" cy="384"/>
              </a:xfrm>
            </p:grpSpPr>
            <p:sp>
              <p:nvSpPr>
                <p:cNvPr id="412724" name="Rectangle 52"/>
                <p:cNvSpPr>
                  <a:spLocks noChangeArrowheads="1"/>
                </p:cNvSpPr>
                <p:nvPr/>
              </p:nvSpPr>
              <p:spPr bwMode="auto">
                <a:xfrm>
                  <a:off x="1982" y="2840"/>
                  <a:ext cx="343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 b="1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929" name="Rectangle 257"/>
                <p:cNvSpPr>
                  <a:spLocks noChangeArrowheads="1"/>
                </p:cNvSpPr>
                <p:nvPr/>
              </p:nvSpPr>
              <p:spPr bwMode="auto">
                <a:xfrm>
                  <a:off x="1975" y="2833"/>
                  <a:ext cx="357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936" name="Group 264"/>
            <p:cNvGrpSpPr>
              <a:grpSpLocks/>
            </p:cNvGrpSpPr>
            <p:nvPr/>
          </p:nvGrpSpPr>
          <p:grpSpPr bwMode="auto">
            <a:xfrm>
              <a:off x="2332" y="2833"/>
              <a:ext cx="434" cy="398"/>
              <a:chOff x="2332" y="2833"/>
              <a:chExt cx="434" cy="398"/>
            </a:xfrm>
          </p:grpSpPr>
          <p:sp>
            <p:nvSpPr>
              <p:cNvPr id="412935" name="Rectangle 263"/>
              <p:cNvSpPr>
                <a:spLocks noChangeArrowheads="1"/>
              </p:cNvSpPr>
              <p:nvPr/>
            </p:nvSpPr>
            <p:spPr bwMode="auto">
              <a:xfrm>
                <a:off x="2332" y="2833"/>
                <a:ext cx="434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934" name="Group 262"/>
              <p:cNvGrpSpPr>
                <a:grpSpLocks/>
              </p:cNvGrpSpPr>
              <p:nvPr/>
            </p:nvGrpSpPr>
            <p:grpSpPr bwMode="auto">
              <a:xfrm>
                <a:off x="2332" y="2833"/>
                <a:ext cx="434" cy="384"/>
                <a:chOff x="2332" y="2833"/>
                <a:chExt cx="434" cy="384"/>
              </a:xfrm>
            </p:grpSpPr>
            <p:sp>
              <p:nvSpPr>
                <p:cNvPr id="412725" name="Rectangle 53"/>
                <p:cNvSpPr>
                  <a:spLocks noChangeArrowheads="1"/>
                </p:cNvSpPr>
                <p:nvPr/>
              </p:nvSpPr>
              <p:spPr bwMode="auto">
                <a:xfrm>
                  <a:off x="2339" y="2840"/>
                  <a:ext cx="420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0.0%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933" name="Rectangle 261"/>
                <p:cNvSpPr>
                  <a:spLocks noChangeArrowheads="1"/>
                </p:cNvSpPr>
                <p:nvPr/>
              </p:nvSpPr>
              <p:spPr bwMode="auto">
                <a:xfrm>
                  <a:off x="2332" y="2833"/>
                  <a:ext cx="434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940" name="Group 268"/>
            <p:cNvGrpSpPr>
              <a:grpSpLocks/>
            </p:cNvGrpSpPr>
            <p:nvPr/>
          </p:nvGrpSpPr>
          <p:grpSpPr bwMode="auto">
            <a:xfrm>
              <a:off x="2766" y="2833"/>
              <a:ext cx="336" cy="398"/>
              <a:chOff x="2766" y="2833"/>
              <a:chExt cx="336" cy="398"/>
            </a:xfrm>
          </p:grpSpPr>
          <p:sp>
            <p:nvSpPr>
              <p:cNvPr id="412939" name="Rectangle 267"/>
              <p:cNvSpPr>
                <a:spLocks noChangeArrowheads="1"/>
              </p:cNvSpPr>
              <p:nvPr/>
            </p:nvSpPr>
            <p:spPr bwMode="auto">
              <a:xfrm>
                <a:off x="2766" y="2833"/>
                <a:ext cx="336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938" name="Group 266"/>
              <p:cNvGrpSpPr>
                <a:grpSpLocks/>
              </p:cNvGrpSpPr>
              <p:nvPr/>
            </p:nvGrpSpPr>
            <p:grpSpPr bwMode="auto">
              <a:xfrm>
                <a:off x="2766" y="2833"/>
                <a:ext cx="336" cy="384"/>
                <a:chOff x="2766" y="2833"/>
                <a:chExt cx="336" cy="384"/>
              </a:xfrm>
            </p:grpSpPr>
            <p:sp>
              <p:nvSpPr>
                <p:cNvPr id="41272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3" y="2840"/>
                  <a:ext cx="322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0.0%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937" name="Rectangle 265"/>
                <p:cNvSpPr>
                  <a:spLocks noChangeArrowheads="1"/>
                </p:cNvSpPr>
                <p:nvPr/>
              </p:nvSpPr>
              <p:spPr bwMode="auto">
                <a:xfrm>
                  <a:off x="2766" y="2833"/>
                  <a:ext cx="336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944" name="Group 272"/>
            <p:cNvGrpSpPr>
              <a:grpSpLocks/>
            </p:cNvGrpSpPr>
            <p:nvPr/>
          </p:nvGrpSpPr>
          <p:grpSpPr bwMode="auto">
            <a:xfrm>
              <a:off x="3102" y="2833"/>
              <a:ext cx="406" cy="398"/>
              <a:chOff x="3102" y="2833"/>
              <a:chExt cx="406" cy="398"/>
            </a:xfrm>
          </p:grpSpPr>
          <p:sp>
            <p:nvSpPr>
              <p:cNvPr id="412943" name="Rectangle 271"/>
              <p:cNvSpPr>
                <a:spLocks noChangeArrowheads="1"/>
              </p:cNvSpPr>
              <p:nvPr/>
            </p:nvSpPr>
            <p:spPr bwMode="auto">
              <a:xfrm>
                <a:off x="3102" y="2833"/>
                <a:ext cx="406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942" name="Group 270"/>
              <p:cNvGrpSpPr>
                <a:grpSpLocks/>
              </p:cNvGrpSpPr>
              <p:nvPr/>
            </p:nvGrpSpPr>
            <p:grpSpPr bwMode="auto">
              <a:xfrm>
                <a:off x="3102" y="2833"/>
                <a:ext cx="406" cy="384"/>
                <a:chOff x="3102" y="2833"/>
                <a:chExt cx="406" cy="384"/>
              </a:xfrm>
            </p:grpSpPr>
            <p:sp>
              <p:nvSpPr>
                <p:cNvPr id="412727" name="Rectangle 55"/>
                <p:cNvSpPr>
                  <a:spLocks noChangeArrowheads="1"/>
                </p:cNvSpPr>
                <p:nvPr/>
              </p:nvSpPr>
              <p:spPr bwMode="auto">
                <a:xfrm>
                  <a:off x="3109" y="2840"/>
                  <a:ext cx="392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 b="1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0.0%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941" name="Rectangle 269"/>
                <p:cNvSpPr>
                  <a:spLocks noChangeArrowheads="1"/>
                </p:cNvSpPr>
                <p:nvPr/>
              </p:nvSpPr>
              <p:spPr bwMode="auto">
                <a:xfrm>
                  <a:off x="3102" y="2833"/>
                  <a:ext cx="406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946" name="Group 274"/>
            <p:cNvGrpSpPr>
              <a:grpSpLocks/>
            </p:cNvGrpSpPr>
            <p:nvPr/>
          </p:nvGrpSpPr>
          <p:grpSpPr bwMode="auto">
            <a:xfrm>
              <a:off x="0" y="3224"/>
              <a:ext cx="1212" cy="384"/>
              <a:chOff x="0" y="3224"/>
              <a:chExt cx="1212" cy="384"/>
            </a:xfrm>
          </p:grpSpPr>
          <p:sp>
            <p:nvSpPr>
              <p:cNvPr id="412728" name="Rectangle 56"/>
              <p:cNvSpPr>
                <a:spLocks noChangeArrowheads="1"/>
              </p:cNvSpPr>
              <p:nvPr/>
            </p:nvSpPr>
            <p:spPr bwMode="auto">
              <a:xfrm>
                <a:off x="7" y="3231"/>
                <a:ext cx="1198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r"/>
                <a:r>
                  <a:rPr lang="en-AU" sz="1000">
                    <a:latin typeface="Swis721 BT" pitchFamily="34" charset="0"/>
                    <a:cs typeface="Arial" charset="0"/>
                  </a:rPr>
                  <a:t>Construction Status (%) = </a:t>
                </a:r>
                <a:endParaRPr lang="en-AU" sz="1000">
                  <a:cs typeface="Times New Roman" pitchFamily="18" charset="0"/>
                </a:endParaRPr>
              </a:p>
              <a:p>
                <a:pPr algn="r" eaLnBrk="0" hangingPunct="0"/>
                <a:endParaRPr lang="en-AU"/>
              </a:p>
            </p:txBody>
          </p:sp>
          <p:sp>
            <p:nvSpPr>
              <p:cNvPr id="412945" name="Rectangle 273"/>
              <p:cNvSpPr>
                <a:spLocks noChangeArrowheads="1"/>
              </p:cNvSpPr>
              <p:nvPr/>
            </p:nvSpPr>
            <p:spPr bwMode="auto">
              <a:xfrm>
                <a:off x="0" y="3224"/>
                <a:ext cx="1212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48" name="Group 276"/>
            <p:cNvGrpSpPr>
              <a:grpSpLocks/>
            </p:cNvGrpSpPr>
            <p:nvPr/>
          </p:nvGrpSpPr>
          <p:grpSpPr bwMode="auto">
            <a:xfrm>
              <a:off x="1212" y="3224"/>
              <a:ext cx="426" cy="384"/>
              <a:chOff x="1212" y="3224"/>
              <a:chExt cx="426" cy="384"/>
            </a:xfrm>
          </p:grpSpPr>
          <p:sp>
            <p:nvSpPr>
              <p:cNvPr id="412729" name="Rectangle 57"/>
              <p:cNvSpPr>
                <a:spLocks noChangeArrowheads="1"/>
              </p:cNvSpPr>
              <p:nvPr/>
            </p:nvSpPr>
            <p:spPr bwMode="auto">
              <a:xfrm>
                <a:off x="1219" y="3231"/>
                <a:ext cx="41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100%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947" name="Rectangle 275"/>
              <p:cNvSpPr>
                <a:spLocks noChangeArrowheads="1"/>
              </p:cNvSpPr>
              <p:nvPr/>
            </p:nvSpPr>
            <p:spPr bwMode="auto">
              <a:xfrm>
                <a:off x="1212" y="3224"/>
                <a:ext cx="42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50" name="Group 278"/>
            <p:cNvGrpSpPr>
              <a:grpSpLocks/>
            </p:cNvGrpSpPr>
            <p:nvPr/>
          </p:nvGrpSpPr>
          <p:grpSpPr bwMode="auto">
            <a:xfrm>
              <a:off x="1638" y="3224"/>
              <a:ext cx="337" cy="384"/>
              <a:chOff x="1638" y="3224"/>
              <a:chExt cx="337" cy="384"/>
            </a:xfrm>
          </p:grpSpPr>
          <p:sp>
            <p:nvSpPr>
              <p:cNvPr id="412730" name="Rectangle 58"/>
              <p:cNvSpPr>
                <a:spLocks noChangeArrowheads="1"/>
              </p:cNvSpPr>
              <p:nvPr/>
            </p:nvSpPr>
            <p:spPr bwMode="auto">
              <a:xfrm>
                <a:off x="1645" y="3231"/>
                <a:ext cx="32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100%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949" name="Rectangle 277"/>
              <p:cNvSpPr>
                <a:spLocks noChangeArrowheads="1"/>
              </p:cNvSpPr>
              <p:nvPr/>
            </p:nvSpPr>
            <p:spPr bwMode="auto">
              <a:xfrm>
                <a:off x="1638" y="3224"/>
                <a:ext cx="33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52" name="Group 280"/>
            <p:cNvGrpSpPr>
              <a:grpSpLocks/>
            </p:cNvGrpSpPr>
            <p:nvPr/>
          </p:nvGrpSpPr>
          <p:grpSpPr bwMode="auto">
            <a:xfrm>
              <a:off x="1975" y="3224"/>
              <a:ext cx="357" cy="384"/>
              <a:chOff x="1975" y="3224"/>
              <a:chExt cx="357" cy="384"/>
            </a:xfrm>
          </p:grpSpPr>
          <p:sp>
            <p:nvSpPr>
              <p:cNvPr id="412731" name="Rectangle 59"/>
              <p:cNvSpPr>
                <a:spLocks noChangeArrowheads="1"/>
              </p:cNvSpPr>
              <p:nvPr/>
            </p:nvSpPr>
            <p:spPr bwMode="auto">
              <a:xfrm>
                <a:off x="1982" y="3231"/>
                <a:ext cx="34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 b="1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0%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951" name="Rectangle 279"/>
              <p:cNvSpPr>
                <a:spLocks noChangeArrowheads="1"/>
              </p:cNvSpPr>
              <p:nvPr/>
            </p:nvSpPr>
            <p:spPr bwMode="auto">
              <a:xfrm>
                <a:off x="1975" y="3224"/>
                <a:ext cx="35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54" name="Group 282"/>
            <p:cNvGrpSpPr>
              <a:grpSpLocks/>
            </p:cNvGrpSpPr>
            <p:nvPr/>
          </p:nvGrpSpPr>
          <p:grpSpPr bwMode="auto">
            <a:xfrm>
              <a:off x="2332" y="3224"/>
              <a:ext cx="434" cy="384"/>
              <a:chOff x="2332" y="3224"/>
              <a:chExt cx="434" cy="384"/>
            </a:xfrm>
          </p:grpSpPr>
          <p:sp>
            <p:nvSpPr>
              <p:cNvPr id="412732" name="Rectangle 60"/>
              <p:cNvSpPr>
                <a:spLocks noChangeArrowheads="1"/>
              </p:cNvSpPr>
              <p:nvPr/>
            </p:nvSpPr>
            <p:spPr bwMode="auto">
              <a:xfrm>
                <a:off x="2339" y="3231"/>
                <a:ext cx="420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0.0%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953" name="Rectangle 281"/>
              <p:cNvSpPr>
                <a:spLocks noChangeArrowheads="1"/>
              </p:cNvSpPr>
              <p:nvPr/>
            </p:nvSpPr>
            <p:spPr bwMode="auto">
              <a:xfrm>
                <a:off x="2332" y="3224"/>
                <a:ext cx="434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56" name="Group 284"/>
            <p:cNvGrpSpPr>
              <a:grpSpLocks/>
            </p:cNvGrpSpPr>
            <p:nvPr/>
          </p:nvGrpSpPr>
          <p:grpSpPr bwMode="auto">
            <a:xfrm>
              <a:off x="2766" y="3224"/>
              <a:ext cx="336" cy="384"/>
              <a:chOff x="2766" y="3224"/>
              <a:chExt cx="336" cy="384"/>
            </a:xfrm>
          </p:grpSpPr>
          <p:sp>
            <p:nvSpPr>
              <p:cNvPr id="412733" name="Rectangle 61"/>
              <p:cNvSpPr>
                <a:spLocks noChangeArrowheads="1"/>
              </p:cNvSpPr>
              <p:nvPr/>
            </p:nvSpPr>
            <p:spPr bwMode="auto">
              <a:xfrm>
                <a:off x="2773" y="3231"/>
                <a:ext cx="32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0.0%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955" name="Rectangle 283"/>
              <p:cNvSpPr>
                <a:spLocks noChangeArrowheads="1"/>
              </p:cNvSpPr>
              <p:nvPr/>
            </p:nvSpPr>
            <p:spPr bwMode="auto">
              <a:xfrm>
                <a:off x="2766" y="3224"/>
                <a:ext cx="33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58" name="Group 286"/>
            <p:cNvGrpSpPr>
              <a:grpSpLocks/>
            </p:cNvGrpSpPr>
            <p:nvPr/>
          </p:nvGrpSpPr>
          <p:grpSpPr bwMode="auto">
            <a:xfrm>
              <a:off x="3102" y="3224"/>
              <a:ext cx="406" cy="384"/>
              <a:chOff x="3102" y="3224"/>
              <a:chExt cx="406" cy="384"/>
            </a:xfrm>
          </p:grpSpPr>
          <p:sp>
            <p:nvSpPr>
              <p:cNvPr id="412734" name="Rectangle 62"/>
              <p:cNvSpPr>
                <a:spLocks noChangeArrowheads="1"/>
              </p:cNvSpPr>
              <p:nvPr/>
            </p:nvSpPr>
            <p:spPr bwMode="auto">
              <a:xfrm>
                <a:off x="3109" y="3231"/>
                <a:ext cx="39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 b="1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0.0%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2957" name="Rectangle 285"/>
              <p:cNvSpPr>
                <a:spLocks noChangeArrowheads="1"/>
              </p:cNvSpPr>
              <p:nvPr/>
            </p:nvSpPr>
            <p:spPr bwMode="auto">
              <a:xfrm>
                <a:off x="3102" y="3224"/>
                <a:ext cx="40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60" name="Group 288"/>
            <p:cNvGrpSpPr>
              <a:grpSpLocks/>
            </p:cNvGrpSpPr>
            <p:nvPr/>
          </p:nvGrpSpPr>
          <p:grpSpPr bwMode="auto">
            <a:xfrm>
              <a:off x="0" y="3615"/>
              <a:ext cx="1212" cy="384"/>
              <a:chOff x="0" y="3615"/>
              <a:chExt cx="1212" cy="384"/>
            </a:xfrm>
          </p:grpSpPr>
          <p:sp>
            <p:nvSpPr>
              <p:cNvPr id="412735" name="Rectangle 63"/>
              <p:cNvSpPr>
                <a:spLocks noChangeArrowheads="1"/>
              </p:cNvSpPr>
              <p:nvPr/>
            </p:nvSpPr>
            <p:spPr bwMode="auto">
              <a:xfrm>
                <a:off x="7" y="3622"/>
                <a:ext cx="1198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 b="1">
                    <a:latin typeface="Swis721 BT" pitchFamily="34" charset="0"/>
                    <a:cs typeface="Arial" charset="0"/>
                  </a:rPr>
                  <a:t>Zone 3: 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2959" name="Rectangle 287"/>
              <p:cNvSpPr>
                <a:spLocks noChangeArrowheads="1"/>
              </p:cNvSpPr>
              <p:nvPr/>
            </p:nvSpPr>
            <p:spPr bwMode="auto">
              <a:xfrm>
                <a:off x="0" y="3615"/>
                <a:ext cx="1212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62" name="Group 290"/>
            <p:cNvGrpSpPr>
              <a:grpSpLocks/>
            </p:cNvGrpSpPr>
            <p:nvPr/>
          </p:nvGrpSpPr>
          <p:grpSpPr bwMode="auto">
            <a:xfrm>
              <a:off x="1212" y="3615"/>
              <a:ext cx="426" cy="384"/>
              <a:chOff x="1212" y="3615"/>
              <a:chExt cx="426" cy="384"/>
            </a:xfrm>
          </p:grpSpPr>
          <p:sp>
            <p:nvSpPr>
              <p:cNvPr id="412736" name="Rectangle 64"/>
              <p:cNvSpPr>
                <a:spLocks noChangeArrowheads="1"/>
              </p:cNvSpPr>
              <p:nvPr/>
            </p:nvSpPr>
            <p:spPr bwMode="auto">
              <a:xfrm>
                <a:off x="1219" y="3622"/>
                <a:ext cx="41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2961" name="Rectangle 289"/>
              <p:cNvSpPr>
                <a:spLocks noChangeArrowheads="1"/>
              </p:cNvSpPr>
              <p:nvPr/>
            </p:nvSpPr>
            <p:spPr bwMode="auto">
              <a:xfrm>
                <a:off x="1212" y="3615"/>
                <a:ext cx="42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64" name="Group 292"/>
            <p:cNvGrpSpPr>
              <a:grpSpLocks/>
            </p:cNvGrpSpPr>
            <p:nvPr/>
          </p:nvGrpSpPr>
          <p:grpSpPr bwMode="auto">
            <a:xfrm>
              <a:off x="1638" y="3615"/>
              <a:ext cx="337" cy="384"/>
              <a:chOff x="1638" y="3615"/>
              <a:chExt cx="337" cy="384"/>
            </a:xfrm>
          </p:grpSpPr>
          <p:sp>
            <p:nvSpPr>
              <p:cNvPr id="412737" name="Rectangle 65"/>
              <p:cNvSpPr>
                <a:spLocks noChangeArrowheads="1"/>
              </p:cNvSpPr>
              <p:nvPr/>
            </p:nvSpPr>
            <p:spPr bwMode="auto">
              <a:xfrm>
                <a:off x="1645" y="3622"/>
                <a:ext cx="32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2963" name="Rectangle 291"/>
              <p:cNvSpPr>
                <a:spLocks noChangeArrowheads="1"/>
              </p:cNvSpPr>
              <p:nvPr/>
            </p:nvSpPr>
            <p:spPr bwMode="auto">
              <a:xfrm>
                <a:off x="1638" y="3615"/>
                <a:ext cx="33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66" name="Group 294"/>
            <p:cNvGrpSpPr>
              <a:grpSpLocks/>
            </p:cNvGrpSpPr>
            <p:nvPr/>
          </p:nvGrpSpPr>
          <p:grpSpPr bwMode="auto">
            <a:xfrm>
              <a:off x="1975" y="3615"/>
              <a:ext cx="357" cy="384"/>
              <a:chOff x="1975" y="3615"/>
              <a:chExt cx="357" cy="384"/>
            </a:xfrm>
          </p:grpSpPr>
          <p:sp>
            <p:nvSpPr>
              <p:cNvPr id="412738" name="Rectangle 66"/>
              <p:cNvSpPr>
                <a:spLocks noChangeArrowheads="1"/>
              </p:cNvSpPr>
              <p:nvPr/>
            </p:nvSpPr>
            <p:spPr bwMode="auto">
              <a:xfrm>
                <a:off x="1982" y="3622"/>
                <a:ext cx="34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2965" name="Rectangle 293"/>
              <p:cNvSpPr>
                <a:spLocks noChangeArrowheads="1"/>
              </p:cNvSpPr>
              <p:nvPr/>
            </p:nvSpPr>
            <p:spPr bwMode="auto">
              <a:xfrm>
                <a:off x="1975" y="3615"/>
                <a:ext cx="35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68" name="Group 296"/>
            <p:cNvGrpSpPr>
              <a:grpSpLocks/>
            </p:cNvGrpSpPr>
            <p:nvPr/>
          </p:nvGrpSpPr>
          <p:grpSpPr bwMode="auto">
            <a:xfrm>
              <a:off x="2332" y="3615"/>
              <a:ext cx="434" cy="384"/>
              <a:chOff x="2332" y="3615"/>
              <a:chExt cx="434" cy="384"/>
            </a:xfrm>
          </p:grpSpPr>
          <p:sp>
            <p:nvSpPr>
              <p:cNvPr id="412739" name="Rectangle 67"/>
              <p:cNvSpPr>
                <a:spLocks noChangeArrowheads="1"/>
              </p:cNvSpPr>
              <p:nvPr/>
            </p:nvSpPr>
            <p:spPr bwMode="auto">
              <a:xfrm>
                <a:off x="2339" y="3622"/>
                <a:ext cx="420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2967" name="Rectangle 295"/>
              <p:cNvSpPr>
                <a:spLocks noChangeArrowheads="1"/>
              </p:cNvSpPr>
              <p:nvPr/>
            </p:nvSpPr>
            <p:spPr bwMode="auto">
              <a:xfrm>
                <a:off x="2332" y="3615"/>
                <a:ext cx="434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70" name="Group 298"/>
            <p:cNvGrpSpPr>
              <a:grpSpLocks/>
            </p:cNvGrpSpPr>
            <p:nvPr/>
          </p:nvGrpSpPr>
          <p:grpSpPr bwMode="auto">
            <a:xfrm>
              <a:off x="2766" y="3615"/>
              <a:ext cx="336" cy="384"/>
              <a:chOff x="2766" y="3615"/>
              <a:chExt cx="336" cy="384"/>
            </a:xfrm>
          </p:grpSpPr>
          <p:sp>
            <p:nvSpPr>
              <p:cNvPr id="412740" name="Rectangle 68"/>
              <p:cNvSpPr>
                <a:spLocks noChangeArrowheads="1"/>
              </p:cNvSpPr>
              <p:nvPr/>
            </p:nvSpPr>
            <p:spPr bwMode="auto">
              <a:xfrm>
                <a:off x="2773" y="3622"/>
                <a:ext cx="32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2969" name="Rectangle 297"/>
              <p:cNvSpPr>
                <a:spLocks noChangeArrowheads="1"/>
              </p:cNvSpPr>
              <p:nvPr/>
            </p:nvSpPr>
            <p:spPr bwMode="auto">
              <a:xfrm>
                <a:off x="2766" y="3615"/>
                <a:ext cx="33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72" name="Group 300"/>
            <p:cNvGrpSpPr>
              <a:grpSpLocks/>
            </p:cNvGrpSpPr>
            <p:nvPr/>
          </p:nvGrpSpPr>
          <p:grpSpPr bwMode="auto">
            <a:xfrm>
              <a:off x="3102" y="3615"/>
              <a:ext cx="406" cy="384"/>
              <a:chOff x="3102" y="3615"/>
              <a:chExt cx="406" cy="384"/>
            </a:xfrm>
          </p:grpSpPr>
          <p:sp>
            <p:nvSpPr>
              <p:cNvPr id="412741" name="Rectangle 69"/>
              <p:cNvSpPr>
                <a:spLocks noChangeArrowheads="1"/>
              </p:cNvSpPr>
              <p:nvPr/>
            </p:nvSpPr>
            <p:spPr bwMode="auto">
              <a:xfrm>
                <a:off x="3109" y="3622"/>
                <a:ext cx="39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2971" name="Rectangle 299"/>
              <p:cNvSpPr>
                <a:spLocks noChangeArrowheads="1"/>
              </p:cNvSpPr>
              <p:nvPr/>
            </p:nvSpPr>
            <p:spPr bwMode="auto">
              <a:xfrm>
                <a:off x="3102" y="3615"/>
                <a:ext cx="40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2976" name="Group 304"/>
            <p:cNvGrpSpPr>
              <a:grpSpLocks/>
            </p:cNvGrpSpPr>
            <p:nvPr/>
          </p:nvGrpSpPr>
          <p:grpSpPr bwMode="auto">
            <a:xfrm>
              <a:off x="0" y="4006"/>
              <a:ext cx="1212" cy="398"/>
              <a:chOff x="0" y="4006"/>
              <a:chExt cx="1212" cy="398"/>
            </a:xfrm>
          </p:grpSpPr>
          <p:sp>
            <p:nvSpPr>
              <p:cNvPr id="412975" name="Rectangle 303"/>
              <p:cNvSpPr>
                <a:spLocks noChangeArrowheads="1"/>
              </p:cNvSpPr>
              <p:nvPr/>
            </p:nvSpPr>
            <p:spPr bwMode="auto">
              <a:xfrm>
                <a:off x="0" y="4006"/>
                <a:ext cx="1212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974" name="Group 302"/>
              <p:cNvGrpSpPr>
                <a:grpSpLocks/>
              </p:cNvGrpSpPr>
              <p:nvPr/>
            </p:nvGrpSpPr>
            <p:grpSpPr bwMode="auto">
              <a:xfrm>
                <a:off x="0" y="4006"/>
                <a:ext cx="1212" cy="384"/>
                <a:chOff x="0" y="4006"/>
                <a:chExt cx="1212" cy="384"/>
              </a:xfrm>
            </p:grpSpPr>
            <p:sp>
              <p:nvSpPr>
                <p:cNvPr id="412742" name="Rectangle 70"/>
                <p:cNvSpPr>
                  <a:spLocks noChangeArrowheads="1"/>
                </p:cNvSpPr>
                <p:nvPr/>
              </p:nvSpPr>
              <p:spPr bwMode="auto">
                <a:xfrm>
                  <a:off x="7" y="4013"/>
                  <a:ext cx="1198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 algn="r"/>
                  <a:r>
                    <a:rPr lang="en-AU" sz="1000">
                      <a:latin typeface="Swis721 BT" pitchFamily="34" charset="0"/>
                      <a:cs typeface="Arial" charset="0"/>
                    </a:rPr>
                    <a:t>Design Status (%) = </a:t>
                  </a:r>
                  <a:endParaRPr lang="en-AU" sz="1000">
                    <a:cs typeface="Times New Roman" pitchFamily="18" charset="0"/>
                  </a:endParaRPr>
                </a:p>
                <a:p>
                  <a:pPr algn="r" eaLnBrk="0" hangingPunct="0"/>
                  <a:endParaRPr lang="en-AU"/>
                </a:p>
              </p:txBody>
            </p:sp>
            <p:sp>
              <p:nvSpPr>
                <p:cNvPr id="412973" name="Rectangle 301"/>
                <p:cNvSpPr>
                  <a:spLocks noChangeArrowheads="1"/>
                </p:cNvSpPr>
                <p:nvPr/>
              </p:nvSpPr>
              <p:spPr bwMode="auto">
                <a:xfrm>
                  <a:off x="0" y="4006"/>
                  <a:ext cx="1212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980" name="Group 308"/>
            <p:cNvGrpSpPr>
              <a:grpSpLocks/>
            </p:cNvGrpSpPr>
            <p:nvPr/>
          </p:nvGrpSpPr>
          <p:grpSpPr bwMode="auto">
            <a:xfrm>
              <a:off x="1212" y="4006"/>
              <a:ext cx="426" cy="398"/>
              <a:chOff x="1212" y="4006"/>
              <a:chExt cx="426" cy="398"/>
            </a:xfrm>
          </p:grpSpPr>
          <p:sp>
            <p:nvSpPr>
              <p:cNvPr id="412979" name="Rectangle 307"/>
              <p:cNvSpPr>
                <a:spLocks noChangeArrowheads="1"/>
              </p:cNvSpPr>
              <p:nvPr/>
            </p:nvSpPr>
            <p:spPr bwMode="auto">
              <a:xfrm>
                <a:off x="1212" y="4006"/>
                <a:ext cx="426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978" name="Group 306"/>
              <p:cNvGrpSpPr>
                <a:grpSpLocks/>
              </p:cNvGrpSpPr>
              <p:nvPr/>
            </p:nvGrpSpPr>
            <p:grpSpPr bwMode="auto">
              <a:xfrm>
                <a:off x="1212" y="4006"/>
                <a:ext cx="426" cy="384"/>
                <a:chOff x="1212" y="4006"/>
                <a:chExt cx="426" cy="384"/>
              </a:xfrm>
            </p:grpSpPr>
            <p:sp>
              <p:nvSpPr>
                <p:cNvPr id="412743" name="Rectangle 71"/>
                <p:cNvSpPr>
                  <a:spLocks noChangeArrowheads="1"/>
                </p:cNvSpPr>
                <p:nvPr/>
              </p:nvSpPr>
              <p:spPr bwMode="auto">
                <a:xfrm>
                  <a:off x="1219" y="4013"/>
                  <a:ext cx="412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100%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977" name="Rectangle 305"/>
                <p:cNvSpPr>
                  <a:spLocks noChangeArrowheads="1"/>
                </p:cNvSpPr>
                <p:nvPr/>
              </p:nvSpPr>
              <p:spPr bwMode="auto">
                <a:xfrm>
                  <a:off x="1212" y="4006"/>
                  <a:ext cx="426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984" name="Group 312"/>
            <p:cNvGrpSpPr>
              <a:grpSpLocks/>
            </p:cNvGrpSpPr>
            <p:nvPr/>
          </p:nvGrpSpPr>
          <p:grpSpPr bwMode="auto">
            <a:xfrm>
              <a:off x="1638" y="4006"/>
              <a:ext cx="337" cy="398"/>
              <a:chOff x="1638" y="4006"/>
              <a:chExt cx="337" cy="398"/>
            </a:xfrm>
          </p:grpSpPr>
          <p:sp>
            <p:nvSpPr>
              <p:cNvPr id="412983" name="Rectangle 311"/>
              <p:cNvSpPr>
                <a:spLocks noChangeArrowheads="1"/>
              </p:cNvSpPr>
              <p:nvPr/>
            </p:nvSpPr>
            <p:spPr bwMode="auto">
              <a:xfrm>
                <a:off x="1638" y="4006"/>
                <a:ext cx="337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982" name="Group 310"/>
              <p:cNvGrpSpPr>
                <a:grpSpLocks/>
              </p:cNvGrpSpPr>
              <p:nvPr/>
            </p:nvGrpSpPr>
            <p:grpSpPr bwMode="auto">
              <a:xfrm>
                <a:off x="1638" y="4006"/>
                <a:ext cx="337" cy="384"/>
                <a:chOff x="1638" y="4006"/>
                <a:chExt cx="337" cy="384"/>
              </a:xfrm>
            </p:grpSpPr>
            <p:sp>
              <p:nvSpPr>
                <p:cNvPr id="412744" name="Rectangle 72"/>
                <p:cNvSpPr>
                  <a:spLocks noChangeArrowheads="1"/>
                </p:cNvSpPr>
                <p:nvPr/>
              </p:nvSpPr>
              <p:spPr bwMode="auto">
                <a:xfrm>
                  <a:off x="1645" y="4013"/>
                  <a:ext cx="323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100%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981" name="Rectangle 309"/>
                <p:cNvSpPr>
                  <a:spLocks noChangeArrowheads="1"/>
                </p:cNvSpPr>
                <p:nvPr/>
              </p:nvSpPr>
              <p:spPr bwMode="auto">
                <a:xfrm>
                  <a:off x="1638" y="4006"/>
                  <a:ext cx="337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988" name="Group 316"/>
            <p:cNvGrpSpPr>
              <a:grpSpLocks/>
            </p:cNvGrpSpPr>
            <p:nvPr/>
          </p:nvGrpSpPr>
          <p:grpSpPr bwMode="auto">
            <a:xfrm>
              <a:off x="1975" y="4006"/>
              <a:ext cx="357" cy="398"/>
              <a:chOff x="1975" y="4006"/>
              <a:chExt cx="357" cy="398"/>
            </a:xfrm>
          </p:grpSpPr>
          <p:sp>
            <p:nvSpPr>
              <p:cNvPr id="412987" name="Rectangle 315"/>
              <p:cNvSpPr>
                <a:spLocks noChangeArrowheads="1"/>
              </p:cNvSpPr>
              <p:nvPr/>
            </p:nvSpPr>
            <p:spPr bwMode="auto">
              <a:xfrm>
                <a:off x="1975" y="4006"/>
                <a:ext cx="357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986" name="Group 314"/>
              <p:cNvGrpSpPr>
                <a:grpSpLocks/>
              </p:cNvGrpSpPr>
              <p:nvPr/>
            </p:nvGrpSpPr>
            <p:grpSpPr bwMode="auto">
              <a:xfrm>
                <a:off x="1975" y="4006"/>
                <a:ext cx="357" cy="384"/>
                <a:chOff x="1975" y="4006"/>
                <a:chExt cx="357" cy="384"/>
              </a:xfrm>
            </p:grpSpPr>
            <p:sp>
              <p:nvSpPr>
                <p:cNvPr id="412745" name="Rectangle 73"/>
                <p:cNvSpPr>
                  <a:spLocks noChangeArrowheads="1"/>
                </p:cNvSpPr>
                <p:nvPr/>
              </p:nvSpPr>
              <p:spPr bwMode="auto">
                <a:xfrm>
                  <a:off x="1982" y="4013"/>
                  <a:ext cx="343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 b="1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985" name="Rectangle 313"/>
                <p:cNvSpPr>
                  <a:spLocks noChangeArrowheads="1"/>
                </p:cNvSpPr>
                <p:nvPr/>
              </p:nvSpPr>
              <p:spPr bwMode="auto">
                <a:xfrm>
                  <a:off x="1975" y="4006"/>
                  <a:ext cx="357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992" name="Group 320"/>
            <p:cNvGrpSpPr>
              <a:grpSpLocks/>
            </p:cNvGrpSpPr>
            <p:nvPr/>
          </p:nvGrpSpPr>
          <p:grpSpPr bwMode="auto">
            <a:xfrm>
              <a:off x="2332" y="4006"/>
              <a:ext cx="434" cy="398"/>
              <a:chOff x="2332" y="4006"/>
              <a:chExt cx="434" cy="398"/>
            </a:xfrm>
          </p:grpSpPr>
          <p:sp>
            <p:nvSpPr>
              <p:cNvPr id="412991" name="Rectangle 319"/>
              <p:cNvSpPr>
                <a:spLocks noChangeArrowheads="1"/>
              </p:cNvSpPr>
              <p:nvPr/>
            </p:nvSpPr>
            <p:spPr bwMode="auto">
              <a:xfrm>
                <a:off x="2332" y="4006"/>
                <a:ext cx="434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990" name="Group 318"/>
              <p:cNvGrpSpPr>
                <a:grpSpLocks/>
              </p:cNvGrpSpPr>
              <p:nvPr/>
            </p:nvGrpSpPr>
            <p:grpSpPr bwMode="auto">
              <a:xfrm>
                <a:off x="2332" y="4006"/>
                <a:ext cx="434" cy="384"/>
                <a:chOff x="2332" y="4006"/>
                <a:chExt cx="434" cy="384"/>
              </a:xfrm>
            </p:grpSpPr>
            <p:sp>
              <p:nvSpPr>
                <p:cNvPr id="412746" name="Rectangle 74"/>
                <p:cNvSpPr>
                  <a:spLocks noChangeArrowheads="1"/>
                </p:cNvSpPr>
                <p:nvPr/>
              </p:nvSpPr>
              <p:spPr bwMode="auto">
                <a:xfrm>
                  <a:off x="2339" y="4013"/>
                  <a:ext cx="420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0.0%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989" name="Rectangle 317"/>
                <p:cNvSpPr>
                  <a:spLocks noChangeArrowheads="1"/>
                </p:cNvSpPr>
                <p:nvPr/>
              </p:nvSpPr>
              <p:spPr bwMode="auto">
                <a:xfrm>
                  <a:off x="2332" y="4006"/>
                  <a:ext cx="434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2996" name="Group 324"/>
            <p:cNvGrpSpPr>
              <a:grpSpLocks/>
            </p:cNvGrpSpPr>
            <p:nvPr/>
          </p:nvGrpSpPr>
          <p:grpSpPr bwMode="auto">
            <a:xfrm>
              <a:off x="2766" y="4006"/>
              <a:ext cx="336" cy="398"/>
              <a:chOff x="2766" y="4006"/>
              <a:chExt cx="336" cy="398"/>
            </a:xfrm>
          </p:grpSpPr>
          <p:sp>
            <p:nvSpPr>
              <p:cNvPr id="412995" name="Rectangle 323"/>
              <p:cNvSpPr>
                <a:spLocks noChangeArrowheads="1"/>
              </p:cNvSpPr>
              <p:nvPr/>
            </p:nvSpPr>
            <p:spPr bwMode="auto">
              <a:xfrm>
                <a:off x="2766" y="4006"/>
                <a:ext cx="336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994" name="Group 322"/>
              <p:cNvGrpSpPr>
                <a:grpSpLocks/>
              </p:cNvGrpSpPr>
              <p:nvPr/>
            </p:nvGrpSpPr>
            <p:grpSpPr bwMode="auto">
              <a:xfrm>
                <a:off x="2766" y="4006"/>
                <a:ext cx="336" cy="384"/>
                <a:chOff x="2766" y="4006"/>
                <a:chExt cx="336" cy="384"/>
              </a:xfrm>
            </p:grpSpPr>
            <p:sp>
              <p:nvSpPr>
                <p:cNvPr id="412747" name="Rectangle 75"/>
                <p:cNvSpPr>
                  <a:spLocks noChangeArrowheads="1"/>
                </p:cNvSpPr>
                <p:nvPr/>
              </p:nvSpPr>
              <p:spPr bwMode="auto">
                <a:xfrm>
                  <a:off x="2773" y="4013"/>
                  <a:ext cx="322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0.0%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993" name="Rectangle 321"/>
                <p:cNvSpPr>
                  <a:spLocks noChangeArrowheads="1"/>
                </p:cNvSpPr>
                <p:nvPr/>
              </p:nvSpPr>
              <p:spPr bwMode="auto">
                <a:xfrm>
                  <a:off x="2766" y="4006"/>
                  <a:ext cx="336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000" name="Group 328"/>
            <p:cNvGrpSpPr>
              <a:grpSpLocks/>
            </p:cNvGrpSpPr>
            <p:nvPr/>
          </p:nvGrpSpPr>
          <p:grpSpPr bwMode="auto">
            <a:xfrm>
              <a:off x="3102" y="4006"/>
              <a:ext cx="406" cy="398"/>
              <a:chOff x="3102" y="4006"/>
              <a:chExt cx="406" cy="398"/>
            </a:xfrm>
          </p:grpSpPr>
          <p:sp>
            <p:nvSpPr>
              <p:cNvPr id="412999" name="Rectangle 327"/>
              <p:cNvSpPr>
                <a:spLocks noChangeArrowheads="1"/>
              </p:cNvSpPr>
              <p:nvPr/>
            </p:nvSpPr>
            <p:spPr bwMode="auto">
              <a:xfrm>
                <a:off x="3102" y="4006"/>
                <a:ext cx="406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2998" name="Group 326"/>
              <p:cNvGrpSpPr>
                <a:grpSpLocks/>
              </p:cNvGrpSpPr>
              <p:nvPr/>
            </p:nvGrpSpPr>
            <p:grpSpPr bwMode="auto">
              <a:xfrm>
                <a:off x="3102" y="4006"/>
                <a:ext cx="406" cy="384"/>
                <a:chOff x="3102" y="4006"/>
                <a:chExt cx="406" cy="384"/>
              </a:xfrm>
            </p:grpSpPr>
            <p:sp>
              <p:nvSpPr>
                <p:cNvPr id="412748" name="Rectangle 76"/>
                <p:cNvSpPr>
                  <a:spLocks noChangeArrowheads="1"/>
                </p:cNvSpPr>
                <p:nvPr/>
              </p:nvSpPr>
              <p:spPr bwMode="auto">
                <a:xfrm>
                  <a:off x="3109" y="4013"/>
                  <a:ext cx="392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 b="1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2997" name="Rectangle 325"/>
                <p:cNvSpPr>
                  <a:spLocks noChangeArrowheads="1"/>
                </p:cNvSpPr>
                <p:nvPr/>
              </p:nvSpPr>
              <p:spPr bwMode="auto">
                <a:xfrm>
                  <a:off x="3102" y="4006"/>
                  <a:ext cx="406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002" name="Group 330"/>
            <p:cNvGrpSpPr>
              <a:grpSpLocks/>
            </p:cNvGrpSpPr>
            <p:nvPr/>
          </p:nvGrpSpPr>
          <p:grpSpPr bwMode="auto">
            <a:xfrm>
              <a:off x="0" y="4397"/>
              <a:ext cx="1212" cy="480"/>
              <a:chOff x="0" y="4397"/>
              <a:chExt cx="1212" cy="480"/>
            </a:xfrm>
          </p:grpSpPr>
          <p:sp>
            <p:nvSpPr>
              <p:cNvPr id="412749" name="Rectangle 77"/>
              <p:cNvSpPr>
                <a:spLocks noChangeArrowheads="1"/>
              </p:cNvSpPr>
              <p:nvPr/>
            </p:nvSpPr>
            <p:spPr bwMode="auto">
              <a:xfrm>
                <a:off x="7" y="4404"/>
                <a:ext cx="1198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r"/>
                <a:r>
                  <a:rPr lang="en-AU" sz="1000">
                    <a:latin typeface="Swis721 BT" pitchFamily="34" charset="0"/>
                    <a:cs typeface="Arial" charset="0"/>
                  </a:rPr>
                  <a:t>Construction Status (%) = </a:t>
                </a:r>
                <a:endParaRPr lang="en-AU" sz="1000">
                  <a:cs typeface="Times New Roman" pitchFamily="18" charset="0"/>
                </a:endParaRPr>
              </a:p>
              <a:p>
                <a:pPr algn="r" eaLnBrk="0" hangingPunct="0"/>
                <a:endParaRPr lang="en-AU"/>
              </a:p>
            </p:txBody>
          </p:sp>
          <p:sp>
            <p:nvSpPr>
              <p:cNvPr id="413001" name="Rectangle 329"/>
              <p:cNvSpPr>
                <a:spLocks noChangeArrowheads="1"/>
              </p:cNvSpPr>
              <p:nvPr/>
            </p:nvSpPr>
            <p:spPr bwMode="auto">
              <a:xfrm>
                <a:off x="0" y="4397"/>
                <a:ext cx="1212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04" name="Group 332"/>
            <p:cNvGrpSpPr>
              <a:grpSpLocks/>
            </p:cNvGrpSpPr>
            <p:nvPr/>
          </p:nvGrpSpPr>
          <p:grpSpPr bwMode="auto">
            <a:xfrm>
              <a:off x="1212" y="4397"/>
              <a:ext cx="426" cy="480"/>
              <a:chOff x="1212" y="4397"/>
              <a:chExt cx="426" cy="480"/>
            </a:xfrm>
          </p:grpSpPr>
          <p:sp>
            <p:nvSpPr>
              <p:cNvPr id="412750" name="Rectangle 78"/>
              <p:cNvSpPr>
                <a:spLocks noChangeArrowheads="1"/>
              </p:cNvSpPr>
              <p:nvPr/>
            </p:nvSpPr>
            <p:spPr bwMode="auto">
              <a:xfrm>
                <a:off x="1219" y="4404"/>
                <a:ext cx="412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77.4%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003" name="Rectangle 331"/>
              <p:cNvSpPr>
                <a:spLocks noChangeArrowheads="1"/>
              </p:cNvSpPr>
              <p:nvPr/>
            </p:nvSpPr>
            <p:spPr bwMode="auto">
              <a:xfrm>
                <a:off x="1212" y="4397"/>
                <a:ext cx="426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06" name="Group 334"/>
            <p:cNvGrpSpPr>
              <a:grpSpLocks/>
            </p:cNvGrpSpPr>
            <p:nvPr/>
          </p:nvGrpSpPr>
          <p:grpSpPr bwMode="auto">
            <a:xfrm>
              <a:off x="1638" y="4397"/>
              <a:ext cx="337" cy="480"/>
              <a:chOff x="1638" y="4397"/>
              <a:chExt cx="337" cy="480"/>
            </a:xfrm>
          </p:grpSpPr>
          <p:sp>
            <p:nvSpPr>
              <p:cNvPr id="412751" name="Rectangle 79"/>
              <p:cNvSpPr>
                <a:spLocks noChangeArrowheads="1"/>
              </p:cNvSpPr>
              <p:nvPr/>
            </p:nvSpPr>
            <p:spPr bwMode="auto">
              <a:xfrm>
                <a:off x="1645" y="4404"/>
                <a:ext cx="323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86.9%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005" name="Rectangle 333"/>
              <p:cNvSpPr>
                <a:spLocks noChangeArrowheads="1"/>
              </p:cNvSpPr>
              <p:nvPr/>
            </p:nvSpPr>
            <p:spPr bwMode="auto">
              <a:xfrm>
                <a:off x="1638" y="4397"/>
                <a:ext cx="337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08" name="Group 336"/>
            <p:cNvGrpSpPr>
              <a:grpSpLocks/>
            </p:cNvGrpSpPr>
            <p:nvPr/>
          </p:nvGrpSpPr>
          <p:grpSpPr bwMode="auto">
            <a:xfrm>
              <a:off x="1975" y="4397"/>
              <a:ext cx="357" cy="480"/>
              <a:chOff x="1975" y="4397"/>
              <a:chExt cx="357" cy="480"/>
            </a:xfrm>
          </p:grpSpPr>
          <p:sp>
            <p:nvSpPr>
              <p:cNvPr id="412752" name="Rectangle 80"/>
              <p:cNvSpPr>
                <a:spLocks noChangeArrowheads="1"/>
              </p:cNvSpPr>
              <p:nvPr/>
            </p:nvSpPr>
            <p:spPr bwMode="auto">
              <a:xfrm>
                <a:off x="1982" y="4404"/>
                <a:ext cx="343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 b="1">
                    <a:solidFill>
                      <a:srgbClr val="0000FF"/>
                    </a:solidFill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9.5%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007" name="Rectangle 335"/>
              <p:cNvSpPr>
                <a:spLocks noChangeArrowheads="1"/>
              </p:cNvSpPr>
              <p:nvPr/>
            </p:nvSpPr>
            <p:spPr bwMode="auto">
              <a:xfrm>
                <a:off x="1975" y="4397"/>
                <a:ext cx="357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10" name="Group 338"/>
            <p:cNvGrpSpPr>
              <a:grpSpLocks/>
            </p:cNvGrpSpPr>
            <p:nvPr/>
          </p:nvGrpSpPr>
          <p:grpSpPr bwMode="auto">
            <a:xfrm>
              <a:off x="2332" y="4397"/>
              <a:ext cx="434" cy="480"/>
              <a:chOff x="2332" y="4397"/>
              <a:chExt cx="434" cy="480"/>
            </a:xfrm>
          </p:grpSpPr>
          <p:sp>
            <p:nvSpPr>
              <p:cNvPr id="412753" name="Rectangle 81"/>
              <p:cNvSpPr>
                <a:spLocks noChangeArrowheads="1"/>
              </p:cNvSpPr>
              <p:nvPr/>
            </p:nvSpPr>
            <p:spPr bwMode="auto">
              <a:xfrm>
                <a:off x="2339" y="4404"/>
                <a:ext cx="420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3.9%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009" name="Rectangle 337"/>
              <p:cNvSpPr>
                <a:spLocks noChangeArrowheads="1"/>
              </p:cNvSpPr>
              <p:nvPr/>
            </p:nvSpPr>
            <p:spPr bwMode="auto">
              <a:xfrm>
                <a:off x="2332" y="4397"/>
                <a:ext cx="434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12" name="Group 340"/>
            <p:cNvGrpSpPr>
              <a:grpSpLocks/>
            </p:cNvGrpSpPr>
            <p:nvPr/>
          </p:nvGrpSpPr>
          <p:grpSpPr bwMode="auto">
            <a:xfrm>
              <a:off x="2766" y="4397"/>
              <a:ext cx="336" cy="480"/>
              <a:chOff x="2766" y="4397"/>
              <a:chExt cx="336" cy="480"/>
            </a:xfrm>
          </p:grpSpPr>
          <p:sp>
            <p:nvSpPr>
              <p:cNvPr id="412754" name="Rectangle 82"/>
              <p:cNvSpPr>
                <a:spLocks noChangeArrowheads="1"/>
              </p:cNvSpPr>
              <p:nvPr/>
            </p:nvSpPr>
            <p:spPr bwMode="auto">
              <a:xfrm>
                <a:off x="2773" y="4404"/>
                <a:ext cx="322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3.5%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011" name="Rectangle 339"/>
              <p:cNvSpPr>
                <a:spLocks noChangeArrowheads="1"/>
              </p:cNvSpPr>
              <p:nvPr/>
            </p:nvSpPr>
            <p:spPr bwMode="auto">
              <a:xfrm>
                <a:off x="2766" y="4397"/>
                <a:ext cx="336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14" name="Group 342"/>
            <p:cNvGrpSpPr>
              <a:grpSpLocks/>
            </p:cNvGrpSpPr>
            <p:nvPr/>
          </p:nvGrpSpPr>
          <p:grpSpPr bwMode="auto">
            <a:xfrm>
              <a:off x="3102" y="4397"/>
              <a:ext cx="406" cy="480"/>
              <a:chOff x="3102" y="4397"/>
              <a:chExt cx="406" cy="480"/>
            </a:xfrm>
          </p:grpSpPr>
          <p:sp>
            <p:nvSpPr>
              <p:cNvPr id="412755" name="Rectangle 83"/>
              <p:cNvSpPr>
                <a:spLocks noChangeArrowheads="1"/>
              </p:cNvSpPr>
              <p:nvPr/>
            </p:nvSpPr>
            <p:spPr bwMode="auto">
              <a:xfrm>
                <a:off x="3109" y="4404"/>
                <a:ext cx="392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 b="1">
                    <a:solidFill>
                      <a:srgbClr val="FF0000"/>
                    </a:solidFill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0.4%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013" name="Rectangle 341"/>
              <p:cNvSpPr>
                <a:spLocks noChangeArrowheads="1"/>
              </p:cNvSpPr>
              <p:nvPr/>
            </p:nvSpPr>
            <p:spPr bwMode="auto">
              <a:xfrm>
                <a:off x="3102" y="4397"/>
                <a:ext cx="406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16" name="Group 344"/>
            <p:cNvGrpSpPr>
              <a:grpSpLocks/>
            </p:cNvGrpSpPr>
            <p:nvPr/>
          </p:nvGrpSpPr>
          <p:grpSpPr bwMode="auto">
            <a:xfrm>
              <a:off x="0" y="4884"/>
              <a:ext cx="1212" cy="384"/>
              <a:chOff x="0" y="4884"/>
              <a:chExt cx="1212" cy="384"/>
            </a:xfrm>
          </p:grpSpPr>
          <p:sp>
            <p:nvSpPr>
              <p:cNvPr id="412756" name="Rectangle 84"/>
              <p:cNvSpPr>
                <a:spLocks noChangeArrowheads="1"/>
              </p:cNvSpPr>
              <p:nvPr/>
            </p:nvSpPr>
            <p:spPr bwMode="auto">
              <a:xfrm>
                <a:off x="7" y="4891"/>
                <a:ext cx="1198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 b="1">
                    <a:latin typeface="Swis721 BT" pitchFamily="34" charset="0"/>
                    <a:cs typeface="Arial" charset="0"/>
                  </a:rPr>
                  <a:t>Zone 4: 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3015" name="Rectangle 343"/>
              <p:cNvSpPr>
                <a:spLocks noChangeArrowheads="1"/>
              </p:cNvSpPr>
              <p:nvPr/>
            </p:nvSpPr>
            <p:spPr bwMode="auto">
              <a:xfrm>
                <a:off x="0" y="4884"/>
                <a:ext cx="1212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18" name="Group 346"/>
            <p:cNvGrpSpPr>
              <a:grpSpLocks/>
            </p:cNvGrpSpPr>
            <p:nvPr/>
          </p:nvGrpSpPr>
          <p:grpSpPr bwMode="auto">
            <a:xfrm>
              <a:off x="1212" y="4884"/>
              <a:ext cx="426" cy="384"/>
              <a:chOff x="1212" y="4884"/>
              <a:chExt cx="426" cy="384"/>
            </a:xfrm>
          </p:grpSpPr>
          <p:sp>
            <p:nvSpPr>
              <p:cNvPr id="412757" name="Rectangle 85"/>
              <p:cNvSpPr>
                <a:spLocks noChangeArrowheads="1"/>
              </p:cNvSpPr>
              <p:nvPr/>
            </p:nvSpPr>
            <p:spPr bwMode="auto">
              <a:xfrm>
                <a:off x="1219" y="4891"/>
                <a:ext cx="41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17" name="Rectangle 345"/>
              <p:cNvSpPr>
                <a:spLocks noChangeArrowheads="1"/>
              </p:cNvSpPr>
              <p:nvPr/>
            </p:nvSpPr>
            <p:spPr bwMode="auto">
              <a:xfrm>
                <a:off x="1212" y="4884"/>
                <a:ext cx="42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20" name="Group 348"/>
            <p:cNvGrpSpPr>
              <a:grpSpLocks/>
            </p:cNvGrpSpPr>
            <p:nvPr/>
          </p:nvGrpSpPr>
          <p:grpSpPr bwMode="auto">
            <a:xfrm>
              <a:off x="1638" y="4884"/>
              <a:ext cx="337" cy="384"/>
              <a:chOff x="1638" y="4884"/>
              <a:chExt cx="337" cy="384"/>
            </a:xfrm>
          </p:grpSpPr>
          <p:sp>
            <p:nvSpPr>
              <p:cNvPr id="412758" name="Rectangle 86"/>
              <p:cNvSpPr>
                <a:spLocks noChangeArrowheads="1"/>
              </p:cNvSpPr>
              <p:nvPr/>
            </p:nvSpPr>
            <p:spPr bwMode="auto">
              <a:xfrm>
                <a:off x="1645" y="4891"/>
                <a:ext cx="32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19" name="Rectangle 347"/>
              <p:cNvSpPr>
                <a:spLocks noChangeArrowheads="1"/>
              </p:cNvSpPr>
              <p:nvPr/>
            </p:nvSpPr>
            <p:spPr bwMode="auto">
              <a:xfrm>
                <a:off x="1638" y="4884"/>
                <a:ext cx="33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22" name="Group 350"/>
            <p:cNvGrpSpPr>
              <a:grpSpLocks/>
            </p:cNvGrpSpPr>
            <p:nvPr/>
          </p:nvGrpSpPr>
          <p:grpSpPr bwMode="auto">
            <a:xfrm>
              <a:off x="1975" y="4884"/>
              <a:ext cx="357" cy="384"/>
              <a:chOff x="1975" y="4884"/>
              <a:chExt cx="357" cy="384"/>
            </a:xfrm>
          </p:grpSpPr>
          <p:sp>
            <p:nvSpPr>
              <p:cNvPr id="412759" name="Rectangle 87"/>
              <p:cNvSpPr>
                <a:spLocks noChangeArrowheads="1"/>
              </p:cNvSpPr>
              <p:nvPr/>
            </p:nvSpPr>
            <p:spPr bwMode="auto">
              <a:xfrm>
                <a:off x="1982" y="4891"/>
                <a:ext cx="34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21" name="Rectangle 349"/>
              <p:cNvSpPr>
                <a:spLocks noChangeArrowheads="1"/>
              </p:cNvSpPr>
              <p:nvPr/>
            </p:nvSpPr>
            <p:spPr bwMode="auto">
              <a:xfrm>
                <a:off x="1975" y="4884"/>
                <a:ext cx="35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24" name="Group 352"/>
            <p:cNvGrpSpPr>
              <a:grpSpLocks/>
            </p:cNvGrpSpPr>
            <p:nvPr/>
          </p:nvGrpSpPr>
          <p:grpSpPr bwMode="auto">
            <a:xfrm>
              <a:off x="2332" y="4884"/>
              <a:ext cx="434" cy="384"/>
              <a:chOff x="2332" y="4884"/>
              <a:chExt cx="434" cy="384"/>
            </a:xfrm>
          </p:grpSpPr>
          <p:sp>
            <p:nvSpPr>
              <p:cNvPr id="412760" name="Rectangle 88"/>
              <p:cNvSpPr>
                <a:spLocks noChangeArrowheads="1"/>
              </p:cNvSpPr>
              <p:nvPr/>
            </p:nvSpPr>
            <p:spPr bwMode="auto">
              <a:xfrm>
                <a:off x="2339" y="4891"/>
                <a:ext cx="420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23" name="Rectangle 351"/>
              <p:cNvSpPr>
                <a:spLocks noChangeArrowheads="1"/>
              </p:cNvSpPr>
              <p:nvPr/>
            </p:nvSpPr>
            <p:spPr bwMode="auto">
              <a:xfrm>
                <a:off x="2332" y="4884"/>
                <a:ext cx="434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26" name="Group 354"/>
            <p:cNvGrpSpPr>
              <a:grpSpLocks/>
            </p:cNvGrpSpPr>
            <p:nvPr/>
          </p:nvGrpSpPr>
          <p:grpSpPr bwMode="auto">
            <a:xfrm>
              <a:off x="2766" y="4884"/>
              <a:ext cx="336" cy="384"/>
              <a:chOff x="2766" y="4884"/>
              <a:chExt cx="336" cy="384"/>
            </a:xfrm>
          </p:grpSpPr>
          <p:sp>
            <p:nvSpPr>
              <p:cNvPr id="412761" name="Rectangle 89"/>
              <p:cNvSpPr>
                <a:spLocks noChangeArrowheads="1"/>
              </p:cNvSpPr>
              <p:nvPr/>
            </p:nvSpPr>
            <p:spPr bwMode="auto">
              <a:xfrm>
                <a:off x="2773" y="4891"/>
                <a:ext cx="32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25" name="Rectangle 353"/>
              <p:cNvSpPr>
                <a:spLocks noChangeArrowheads="1"/>
              </p:cNvSpPr>
              <p:nvPr/>
            </p:nvSpPr>
            <p:spPr bwMode="auto">
              <a:xfrm>
                <a:off x="2766" y="4884"/>
                <a:ext cx="33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28" name="Group 356"/>
            <p:cNvGrpSpPr>
              <a:grpSpLocks/>
            </p:cNvGrpSpPr>
            <p:nvPr/>
          </p:nvGrpSpPr>
          <p:grpSpPr bwMode="auto">
            <a:xfrm>
              <a:off x="3102" y="4884"/>
              <a:ext cx="406" cy="384"/>
              <a:chOff x="3102" y="4884"/>
              <a:chExt cx="406" cy="384"/>
            </a:xfrm>
          </p:grpSpPr>
          <p:sp>
            <p:nvSpPr>
              <p:cNvPr id="412762" name="Rectangle 90"/>
              <p:cNvSpPr>
                <a:spLocks noChangeArrowheads="1"/>
              </p:cNvSpPr>
              <p:nvPr/>
            </p:nvSpPr>
            <p:spPr bwMode="auto">
              <a:xfrm>
                <a:off x="3109" y="4891"/>
                <a:ext cx="39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27" name="Rectangle 355"/>
              <p:cNvSpPr>
                <a:spLocks noChangeArrowheads="1"/>
              </p:cNvSpPr>
              <p:nvPr/>
            </p:nvSpPr>
            <p:spPr bwMode="auto">
              <a:xfrm>
                <a:off x="3102" y="4884"/>
                <a:ext cx="40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32" name="Group 360"/>
            <p:cNvGrpSpPr>
              <a:grpSpLocks/>
            </p:cNvGrpSpPr>
            <p:nvPr/>
          </p:nvGrpSpPr>
          <p:grpSpPr bwMode="auto">
            <a:xfrm>
              <a:off x="0" y="5275"/>
              <a:ext cx="1212" cy="398"/>
              <a:chOff x="0" y="5275"/>
              <a:chExt cx="1212" cy="398"/>
            </a:xfrm>
          </p:grpSpPr>
          <p:sp>
            <p:nvSpPr>
              <p:cNvPr id="413031" name="Rectangle 359"/>
              <p:cNvSpPr>
                <a:spLocks noChangeArrowheads="1"/>
              </p:cNvSpPr>
              <p:nvPr/>
            </p:nvSpPr>
            <p:spPr bwMode="auto">
              <a:xfrm>
                <a:off x="0" y="5275"/>
                <a:ext cx="1212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3030" name="Group 358"/>
              <p:cNvGrpSpPr>
                <a:grpSpLocks/>
              </p:cNvGrpSpPr>
              <p:nvPr/>
            </p:nvGrpSpPr>
            <p:grpSpPr bwMode="auto">
              <a:xfrm>
                <a:off x="0" y="5275"/>
                <a:ext cx="1212" cy="384"/>
                <a:chOff x="0" y="5275"/>
                <a:chExt cx="1212" cy="384"/>
              </a:xfrm>
            </p:grpSpPr>
            <p:sp>
              <p:nvSpPr>
                <p:cNvPr id="412763" name="Rectangle 91"/>
                <p:cNvSpPr>
                  <a:spLocks noChangeArrowheads="1"/>
                </p:cNvSpPr>
                <p:nvPr/>
              </p:nvSpPr>
              <p:spPr bwMode="auto">
                <a:xfrm>
                  <a:off x="7" y="5282"/>
                  <a:ext cx="1198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 algn="r"/>
                  <a:r>
                    <a:rPr lang="en-AU" sz="1000">
                      <a:latin typeface="Swis721 BT" pitchFamily="34" charset="0"/>
                      <a:cs typeface="Arial" charset="0"/>
                    </a:rPr>
                    <a:t>Design Status (%) = </a:t>
                  </a:r>
                  <a:endParaRPr lang="en-AU" sz="1000">
                    <a:cs typeface="Times New Roman" pitchFamily="18" charset="0"/>
                  </a:endParaRPr>
                </a:p>
                <a:p>
                  <a:pPr algn="r" eaLnBrk="0" hangingPunct="0"/>
                  <a:endParaRPr lang="en-AU"/>
                </a:p>
              </p:txBody>
            </p:sp>
            <p:sp>
              <p:nvSpPr>
                <p:cNvPr id="413029" name="Rectangle 357"/>
                <p:cNvSpPr>
                  <a:spLocks noChangeArrowheads="1"/>
                </p:cNvSpPr>
                <p:nvPr/>
              </p:nvSpPr>
              <p:spPr bwMode="auto">
                <a:xfrm>
                  <a:off x="0" y="5275"/>
                  <a:ext cx="1212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036" name="Group 364"/>
            <p:cNvGrpSpPr>
              <a:grpSpLocks/>
            </p:cNvGrpSpPr>
            <p:nvPr/>
          </p:nvGrpSpPr>
          <p:grpSpPr bwMode="auto">
            <a:xfrm>
              <a:off x="1212" y="5275"/>
              <a:ext cx="426" cy="398"/>
              <a:chOff x="1212" y="5275"/>
              <a:chExt cx="426" cy="398"/>
            </a:xfrm>
          </p:grpSpPr>
          <p:sp>
            <p:nvSpPr>
              <p:cNvPr id="413035" name="Rectangle 363"/>
              <p:cNvSpPr>
                <a:spLocks noChangeArrowheads="1"/>
              </p:cNvSpPr>
              <p:nvPr/>
            </p:nvSpPr>
            <p:spPr bwMode="auto">
              <a:xfrm>
                <a:off x="1212" y="5275"/>
                <a:ext cx="426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3034" name="Group 362"/>
              <p:cNvGrpSpPr>
                <a:grpSpLocks/>
              </p:cNvGrpSpPr>
              <p:nvPr/>
            </p:nvGrpSpPr>
            <p:grpSpPr bwMode="auto">
              <a:xfrm>
                <a:off x="1212" y="5275"/>
                <a:ext cx="426" cy="384"/>
                <a:chOff x="1212" y="5275"/>
                <a:chExt cx="426" cy="384"/>
              </a:xfrm>
            </p:grpSpPr>
            <p:sp>
              <p:nvSpPr>
                <p:cNvPr id="412764" name="Rectangle 92"/>
                <p:cNvSpPr>
                  <a:spLocks noChangeArrowheads="1"/>
                </p:cNvSpPr>
                <p:nvPr/>
              </p:nvSpPr>
              <p:spPr bwMode="auto">
                <a:xfrm>
                  <a:off x="1219" y="5282"/>
                  <a:ext cx="412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100%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3033" name="Rectangle 361"/>
                <p:cNvSpPr>
                  <a:spLocks noChangeArrowheads="1"/>
                </p:cNvSpPr>
                <p:nvPr/>
              </p:nvSpPr>
              <p:spPr bwMode="auto">
                <a:xfrm>
                  <a:off x="1212" y="5275"/>
                  <a:ext cx="426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040" name="Group 368"/>
            <p:cNvGrpSpPr>
              <a:grpSpLocks/>
            </p:cNvGrpSpPr>
            <p:nvPr/>
          </p:nvGrpSpPr>
          <p:grpSpPr bwMode="auto">
            <a:xfrm>
              <a:off x="1638" y="5275"/>
              <a:ext cx="337" cy="398"/>
              <a:chOff x="1638" y="5275"/>
              <a:chExt cx="337" cy="398"/>
            </a:xfrm>
          </p:grpSpPr>
          <p:sp>
            <p:nvSpPr>
              <p:cNvPr id="413039" name="Rectangle 367"/>
              <p:cNvSpPr>
                <a:spLocks noChangeArrowheads="1"/>
              </p:cNvSpPr>
              <p:nvPr/>
            </p:nvSpPr>
            <p:spPr bwMode="auto">
              <a:xfrm>
                <a:off x="1638" y="5275"/>
                <a:ext cx="337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3038" name="Group 366"/>
              <p:cNvGrpSpPr>
                <a:grpSpLocks/>
              </p:cNvGrpSpPr>
              <p:nvPr/>
            </p:nvGrpSpPr>
            <p:grpSpPr bwMode="auto">
              <a:xfrm>
                <a:off x="1638" y="5275"/>
                <a:ext cx="337" cy="384"/>
                <a:chOff x="1638" y="5275"/>
                <a:chExt cx="337" cy="384"/>
              </a:xfrm>
            </p:grpSpPr>
            <p:sp>
              <p:nvSpPr>
                <p:cNvPr id="412765" name="Rectangle 93"/>
                <p:cNvSpPr>
                  <a:spLocks noChangeArrowheads="1"/>
                </p:cNvSpPr>
                <p:nvPr/>
              </p:nvSpPr>
              <p:spPr bwMode="auto">
                <a:xfrm>
                  <a:off x="1645" y="5282"/>
                  <a:ext cx="323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100%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3037" name="Rectangle 365"/>
                <p:cNvSpPr>
                  <a:spLocks noChangeArrowheads="1"/>
                </p:cNvSpPr>
                <p:nvPr/>
              </p:nvSpPr>
              <p:spPr bwMode="auto">
                <a:xfrm>
                  <a:off x="1638" y="5275"/>
                  <a:ext cx="337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044" name="Group 372"/>
            <p:cNvGrpSpPr>
              <a:grpSpLocks/>
            </p:cNvGrpSpPr>
            <p:nvPr/>
          </p:nvGrpSpPr>
          <p:grpSpPr bwMode="auto">
            <a:xfrm>
              <a:off x="1975" y="5275"/>
              <a:ext cx="357" cy="398"/>
              <a:chOff x="1975" y="5275"/>
              <a:chExt cx="357" cy="398"/>
            </a:xfrm>
          </p:grpSpPr>
          <p:sp>
            <p:nvSpPr>
              <p:cNvPr id="413043" name="Rectangle 371"/>
              <p:cNvSpPr>
                <a:spLocks noChangeArrowheads="1"/>
              </p:cNvSpPr>
              <p:nvPr/>
            </p:nvSpPr>
            <p:spPr bwMode="auto">
              <a:xfrm>
                <a:off x="1975" y="5275"/>
                <a:ext cx="357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3042" name="Group 370"/>
              <p:cNvGrpSpPr>
                <a:grpSpLocks/>
              </p:cNvGrpSpPr>
              <p:nvPr/>
            </p:nvGrpSpPr>
            <p:grpSpPr bwMode="auto">
              <a:xfrm>
                <a:off x="1975" y="5275"/>
                <a:ext cx="357" cy="384"/>
                <a:chOff x="1975" y="5275"/>
                <a:chExt cx="357" cy="384"/>
              </a:xfrm>
            </p:grpSpPr>
            <p:sp>
              <p:nvSpPr>
                <p:cNvPr id="412766" name="Rectangle 94"/>
                <p:cNvSpPr>
                  <a:spLocks noChangeArrowheads="1"/>
                </p:cNvSpPr>
                <p:nvPr/>
              </p:nvSpPr>
              <p:spPr bwMode="auto">
                <a:xfrm>
                  <a:off x="1982" y="5282"/>
                  <a:ext cx="343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 b="1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3041" name="Rectangle 369"/>
                <p:cNvSpPr>
                  <a:spLocks noChangeArrowheads="1"/>
                </p:cNvSpPr>
                <p:nvPr/>
              </p:nvSpPr>
              <p:spPr bwMode="auto">
                <a:xfrm>
                  <a:off x="1975" y="5275"/>
                  <a:ext cx="357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048" name="Group 376"/>
            <p:cNvGrpSpPr>
              <a:grpSpLocks/>
            </p:cNvGrpSpPr>
            <p:nvPr/>
          </p:nvGrpSpPr>
          <p:grpSpPr bwMode="auto">
            <a:xfrm>
              <a:off x="2332" y="5275"/>
              <a:ext cx="434" cy="398"/>
              <a:chOff x="2332" y="5275"/>
              <a:chExt cx="434" cy="398"/>
            </a:xfrm>
          </p:grpSpPr>
          <p:sp>
            <p:nvSpPr>
              <p:cNvPr id="413047" name="Rectangle 375"/>
              <p:cNvSpPr>
                <a:spLocks noChangeArrowheads="1"/>
              </p:cNvSpPr>
              <p:nvPr/>
            </p:nvSpPr>
            <p:spPr bwMode="auto">
              <a:xfrm>
                <a:off x="2332" y="5275"/>
                <a:ext cx="434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3046" name="Group 374"/>
              <p:cNvGrpSpPr>
                <a:grpSpLocks/>
              </p:cNvGrpSpPr>
              <p:nvPr/>
            </p:nvGrpSpPr>
            <p:grpSpPr bwMode="auto">
              <a:xfrm>
                <a:off x="2332" y="5275"/>
                <a:ext cx="434" cy="384"/>
                <a:chOff x="2332" y="5275"/>
                <a:chExt cx="434" cy="384"/>
              </a:xfrm>
            </p:grpSpPr>
            <p:sp>
              <p:nvSpPr>
                <p:cNvPr id="412767" name="Rectangle 95"/>
                <p:cNvSpPr>
                  <a:spLocks noChangeArrowheads="1"/>
                </p:cNvSpPr>
                <p:nvPr/>
              </p:nvSpPr>
              <p:spPr bwMode="auto">
                <a:xfrm>
                  <a:off x="2339" y="5282"/>
                  <a:ext cx="420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0.0%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3045" name="Rectangle 373"/>
                <p:cNvSpPr>
                  <a:spLocks noChangeArrowheads="1"/>
                </p:cNvSpPr>
                <p:nvPr/>
              </p:nvSpPr>
              <p:spPr bwMode="auto">
                <a:xfrm>
                  <a:off x="2332" y="5275"/>
                  <a:ext cx="434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052" name="Group 380"/>
            <p:cNvGrpSpPr>
              <a:grpSpLocks/>
            </p:cNvGrpSpPr>
            <p:nvPr/>
          </p:nvGrpSpPr>
          <p:grpSpPr bwMode="auto">
            <a:xfrm>
              <a:off x="2766" y="5275"/>
              <a:ext cx="336" cy="398"/>
              <a:chOff x="2766" y="5275"/>
              <a:chExt cx="336" cy="398"/>
            </a:xfrm>
          </p:grpSpPr>
          <p:sp>
            <p:nvSpPr>
              <p:cNvPr id="413051" name="Rectangle 379"/>
              <p:cNvSpPr>
                <a:spLocks noChangeArrowheads="1"/>
              </p:cNvSpPr>
              <p:nvPr/>
            </p:nvSpPr>
            <p:spPr bwMode="auto">
              <a:xfrm>
                <a:off x="2766" y="5275"/>
                <a:ext cx="336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3050" name="Group 378"/>
              <p:cNvGrpSpPr>
                <a:grpSpLocks/>
              </p:cNvGrpSpPr>
              <p:nvPr/>
            </p:nvGrpSpPr>
            <p:grpSpPr bwMode="auto">
              <a:xfrm>
                <a:off x="2766" y="5275"/>
                <a:ext cx="336" cy="384"/>
                <a:chOff x="2766" y="5275"/>
                <a:chExt cx="336" cy="384"/>
              </a:xfrm>
            </p:grpSpPr>
            <p:sp>
              <p:nvSpPr>
                <p:cNvPr id="412768" name="Rectangle 96"/>
                <p:cNvSpPr>
                  <a:spLocks noChangeArrowheads="1"/>
                </p:cNvSpPr>
                <p:nvPr/>
              </p:nvSpPr>
              <p:spPr bwMode="auto">
                <a:xfrm>
                  <a:off x="2773" y="5282"/>
                  <a:ext cx="322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0.0%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3049" name="Rectangle 377"/>
                <p:cNvSpPr>
                  <a:spLocks noChangeArrowheads="1"/>
                </p:cNvSpPr>
                <p:nvPr/>
              </p:nvSpPr>
              <p:spPr bwMode="auto">
                <a:xfrm>
                  <a:off x="2766" y="5275"/>
                  <a:ext cx="336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056" name="Group 384"/>
            <p:cNvGrpSpPr>
              <a:grpSpLocks/>
            </p:cNvGrpSpPr>
            <p:nvPr/>
          </p:nvGrpSpPr>
          <p:grpSpPr bwMode="auto">
            <a:xfrm>
              <a:off x="3102" y="5275"/>
              <a:ext cx="406" cy="398"/>
              <a:chOff x="3102" y="5275"/>
              <a:chExt cx="406" cy="398"/>
            </a:xfrm>
          </p:grpSpPr>
          <p:sp>
            <p:nvSpPr>
              <p:cNvPr id="413055" name="Rectangle 383"/>
              <p:cNvSpPr>
                <a:spLocks noChangeArrowheads="1"/>
              </p:cNvSpPr>
              <p:nvPr/>
            </p:nvSpPr>
            <p:spPr bwMode="auto">
              <a:xfrm>
                <a:off x="3102" y="5275"/>
                <a:ext cx="406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3054" name="Group 382"/>
              <p:cNvGrpSpPr>
                <a:grpSpLocks/>
              </p:cNvGrpSpPr>
              <p:nvPr/>
            </p:nvGrpSpPr>
            <p:grpSpPr bwMode="auto">
              <a:xfrm>
                <a:off x="3102" y="5275"/>
                <a:ext cx="406" cy="384"/>
                <a:chOff x="3102" y="5275"/>
                <a:chExt cx="406" cy="384"/>
              </a:xfrm>
            </p:grpSpPr>
            <p:sp>
              <p:nvSpPr>
                <p:cNvPr id="412769" name="Rectangle 97"/>
                <p:cNvSpPr>
                  <a:spLocks noChangeArrowheads="1"/>
                </p:cNvSpPr>
                <p:nvPr/>
              </p:nvSpPr>
              <p:spPr bwMode="auto">
                <a:xfrm>
                  <a:off x="3109" y="5282"/>
                  <a:ext cx="392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 b="1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0.0%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3053" name="Rectangle 381"/>
                <p:cNvSpPr>
                  <a:spLocks noChangeArrowheads="1"/>
                </p:cNvSpPr>
                <p:nvPr/>
              </p:nvSpPr>
              <p:spPr bwMode="auto">
                <a:xfrm>
                  <a:off x="3102" y="5275"/>
                  <a:ext cx="406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058" name="Group 386"/>
            <p:cNvGrpSpPr>
              <a:grpSpLocks/>
            </p:cNvGrpSpPr>
            <p:nvPr/>
          </p:nvGrpSpPr>
          <p:grpSpPr bwMode="auto">
            <a:xfrm>
              <a:off x="0" y="5666"/>
              <a:ext cx="1212" cy="480"/>
              <a:chOff x="0" y="5666"/>
              <a:chExt cx="1212" cy="480"/>
            </a:xfrm>
          </p:grpSpPr>
          <p:sp>
            <p:nvSpPr>
              <p:cNvPr id="412770" name="Rectangle 98"/>
              <p:cNvSpPr>
                <a:spLocks noChangeArrowheads="1"/>
              </p:cNvSpPr>
              <p:nvPr/>
            </p:nvSpPr>
            <p:spPr bwMode="auto">
              <a:xfrm>
                <a:off x="7" y="5673"/>
                <a:ext cx="1198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r"/>
                <a:r>
                  <a:rPr lang="en-AU" sz="1000">
                    <a:latin typeface="Swis721 BT" pitchFamily="34" charset="0"/>
                    <a:cs typeface="Arial" charset="0"/>
                  </a:rPr>
                  <a:t>Construction Status (%) = </a:t>
                </a:r>
                <a:endParaRPr lang="en-AU" sz="1000">
                  <a:cs typeface="Times New Roman" pitchFamily="18" charset="0"/>
                </a:endParaRPr>
              </a:p>
              <a:p>
                <a:pPr algn="r" eaLnBrk="0" hangingPunct="0"/>
                <a:endParaRPr lang="en-AU"/>
              </a:p>
            </p:txBody>
          </p:sp>
          <p:sp>
            <p:nvSpPr>
              <p:cNvPr id="413057" name="Rectangle 385"/>
              <p:cNvSpPr>
                <a:spLocks noChangeArrowheads="1"/>
              </p:cNvSpPr>
              <p:nvPr/>
            </p:nvSpPr>
            <p:spPr bwMode="auto">
              <a:xfrm>
                <a:off x="0" y="5666"/>
                <a:ext cx="1212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60" name="Group 388"/>
            <p:cNvGrpSpPr>
              <a:grpSpLocks/>
            </p:cNvGrpSpPr>
            <p:nvPr/>
          </p:nvGrpSpPr>
          <p:grpSpPr bwMode="auto">
            <a:xfrm>
              <a:off x="1212" y="5666"/>
              <a:ext cx="426" cy="480"/>
              <a:chOff x="1212" y="5666"/>
              <a:chExt cx="426" cy="480"/>
            </a:xfrm>
          </p:grpSpPr>
          <p:sp>
            <p:nvSpPr>
              <p:cNvPr id="412771" name="Rectangle 99"/>
              <p:cNvSpPr>
                <a:spLocks noChangeArrowheads="1"/>
              </p:cNvSpPr>
              <p:nvPr/>
            </p:nvSpPr>
            <p:spPr bwMode="auto">
              <a:xfrm>
                <a:off x="1219" y="5673"/>
                <a:ext cx="412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67.2%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059" name="Rectangle 387"/>
              <p:cNvSpPr>
                <a:spLocks noChangeArrowheads="1"/>
              </p:cNvSpPr>
              <p:nvPr/>
            </p:nvSpPr>
            <p:spPr bwMode="auto">
              <a:xfrm>
                <a:off x="1212" y="5666"/>
                <a:ext cx="426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62" name="Group 390"/>
            <p:cNvGrpSpPr>
              <a:grpSpLocks/>
            </p:cNvGrpSpPr>
            <p:nvPr/>
          </p:nvGrpSpPr>
          <p:grpSpPr bwMode="auto">
            <a:xfrm>
              <a:off x="1638" y="5666"/>
              <a:ext cx="337" cy="480"/>
              <a:chOff x="1638" y="5666"/>
              <a:chExt cx="337" cy="480"/>
            </a:xfrm>
          </p:grpSpPr>
          <p:sp>
            <p:nvSpPr>
              <p:cNvPr id="412772" name="Rectangle 100"/>
              <p:cNvSpPr>
                <a:spLocks noChangeArrowheads="1"/>
              </p:cNvSpPr>
              <p:nvPr/>
            </p:nvSpPr>
            <p:spPr bwMode="auto">
              <a:xfrm>
                <a:off x="1645" y="5673"/>
                <a:ext cx="323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70.1%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061" name="Rectangle 389"/>
              <p:cNvSpPr>
                <a:spLocks noChangeArrowheads="1"/>
              </p:cNvSpPr>
              <p:nvPr/>
            </p:nvSpPr>
            <p:spPr bwMode="auto">
              <a:xfrm>
                <a:off x="1638" y="5666"/>
                <a:ext cx="337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64" name="Group 392"/>
            <p:cNvGrpSpPr>
              <a:grpSpLocks/>
            </p:cNvGrpSpPr>
            <p:nvPr/>
          </p:nvGrpSpPr>
          <p:grpSpPr bwMode="auto">
            <a:xfrm>
              <a:off x="1975" y="5666"/>
              <a:ext cx="357" cy="480"/>
              <a:chOff x="1975" y="5666"/>
              <a:chExt cx="357" cy="480"/>
            </a:xfrm>
          </p:grpSpPr>
          <p:sp>
            <p:nvSpPr>
              <p:cNvPr id="412773" name="Rectangle 101"/>
              <p:cNvSpPr>
                <a:spLocks noChangeArrowheads="1"/>
              </p:cNvSpPr>
              <p:nvPr/>
            </p:nvSpPr>
            <p:spPr bwMode="auto">
              <a:xfrm>
                <a:off x="1982" y="5673"/>
                <a:ext cx="343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 b="1">
                    <a:solidFill>
                      <a:srgbClr val="0000FF"/>
                    </a:solidFill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2.9%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063" name="Rectangle 391"/>
              <p:cNvSpPr>
                <a:spLocks noChangeArrowheads="1"/>
              </p:cNvSpPr>
              <p:nvPr/>
            </p:nvSpPr>
            <p:spPr bwMode="auto">
              <a:xfrm>
                <a:off x="1975" y="5666"/>
                <a:ext cx="357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66" name="Group 394"/>
            <p:cNvGrpSpPr>
              <a:grpSpLocks/>
            </p:cNvGrpSpPr>
            <p:nvPr/>
          </p:nvGrpSpPr>
          <p:grpSpPr bwMode="auto">
            <a:xfrm>
              <a:off x="2332" y="5666"/>
              <a:ext cx="434" cy="480"/>
              <a:chOff x="2332" y="5666"/>
              <a:chExt cx="434" cy="480"/>
            </a:xfrm>
          </p:grpSpPr>
          <p:sp>
            <p:nvSpPr>
              <p:cNvPr id="412774" name="Rectangle 102"/>
              <p:cNvSpPr>
                <a:spLocks noChangeArrowheads="1"/>
              </p:cNvSpPr>
              <p:nvPr/>
            </p:nvSpPr>
            <p:spPr bwMode="auto">
              <a:xfrm>
                <a:off x="2339" y="5673"/>
                <a:ext cx="420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9.3%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065" name="Rectangle 393"/>
              <p:cNvSpPr>
                <a:spLocks noChangeArrowheads="1"/>
              </p:cNvSpPr>
              <p:nvPr/>
            </p:nvSpPr>
            <p:spPr bwMode="auto">
              <a:xfrm>
                <a:off x="2332" y="5666"/>
                <a:ext cx="434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68" name="Group 396"/>
            <p:cNvGrpSpPr>
              <a:grpSpLocks/>
            </p:cNvGrpSpPr>
            <p:nvPr/>
          </p:nvGrpSpPr>
          <p:grpSpPr bwMode="auto">
            <a:xfrm>
              <a:off x="2766" y="5666"/>
              <a:ext cx="336" cy="480"/>
              <a:chOff x="2766" y="5666"/>
              <a:chExt cx="336" cy="480"/>
            </a:xfrm>
          </p:grpSpPr>
          <p:sp>
            <p:nvSpPr>
              <p:cNvPr id="412775" name="Rectangle 103"/>
              <p:cNvSpPr>
                <a:spLocks noChangeArrowheads="1"/>
              </p:cNvSpPr>
              <p:nvPr/>
            </p:nvSpPr>
            <p:spPr bwMode="auto">
              <a:xfrm>
                <a:off x="2773" y="5673"/>
                <a:ext cx="322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7.1%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067" name="Rectangle 395"/>
              <p:cNvSpPr>
                <a:spLocks noChangeArrowheads="1"/>
              </p:cNvSpPr>
              <p:nvPr/>
            </p:nvSpPr>
            <p:spPr bwMode="auto">
              <a:xfrm>
                <a:off x="2766" y="5666"/>
                <a:ext cx="336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70" name="Group 398"/>
            <p:cNvGrpSpPr>
              <a:grpSpLocks/>
            </p:cNvGrpSpPr>
            <p:nvPr/>
          </p:nvGrpSpPr>
          <p:grpSpPr bwMode="auto">
            <a:xfrm>
              <a:off x="3102" y="5666"/>
              <a:ext cx="406" cy="480"/>
              <a:chOff x="3102" y="5666"/>
              <a:chExt cx="406" cy="480"/>
            </a:xfrm>
          </p:grpSpPr>
          <p:sp>
            <p:nvSpPr>
              <p:cNvPr id="412776" name="Rectangle 104"/>
              <p:cNvSpPr>
                <a:spLocks noChangeArrowheads="1"/>
              </p:cNvSpPr>
              <p:nvPr/>
            </p:nvSpPr>
            <p:spPr bwMode="auto">
              <a:xfrm>
                <a:off x="3109" y="5673"/>
                <a:ext cx="392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 b="1">
                    <a:solidFill>
                      <a:srgbClr val="FF0000"/>
                    </a:solidFill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2.2%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069" name="Rectangle 397"/>
              <p:cNvSpPr>
                <a:spLocks noChangeArrowheads="1"/>
              </p:cNvSpPr>
              <p:nvPr/>
            </p:nvSpPr>
            <p:spPr bwMode="auto">
              <a:xfrm>
                <a:off x="3102" y="5666"/>
                <a:ext cx="406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72" name="Group 400"/>
            <p:cNvGrpSpPr>
              <a:grpSpLocks/>
            </p:cNvGrpSpPr>
            <p:nvPr/>
          </p:nvGrpSpPr>
          <p:grpSpPr bwMode="auto">
            <a:xfrm>
              <a:off x="0" y="6153"/>
              <a:ext cx="1212" cy="384"/>
              <a:chOff x="0" y="6153"/>
              <a:chExt cx="1212" cy="384"/>
            </a:xfrm>
          </p:grpSpPr>
          <p:sp>
            <p:nvSpPr>
              <p:cNvPr id="412777" name="Rectangle 105"/>
              <p:cNvSpPr>
                <a:spLocks noChangeArrowheads="1"/>
              </p:cNvSpPr>
              <p:nvPr/>
            </p:nvSpPr>
            <p:spPr bwMode="auto">
              <a:xfrm>
                <a:off x="7" y="6160"/>
                <a:ext cx="1198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3071" name="Rectangle 399"/>
              <p:cNvSpPr>
                <a:spLocks noChangeArrowheads="1"/>
              </p:cNvSpPr>
              <p:nvPr/>
            </p:nvSpPr>
            <p:spPr bwMode="auto">
              <a:xfrm>
                <a:off x="0" y="6153"/>
                <a:ext cx="1212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74" name="Group 402"/>
            <p:cNvGrpSpPr>
              <a:grpSpLocks/>
            </p:cNvGrpSpPr>
            <p:nvPr/>
          </p:nvGrpSpPr>
          <p:grpSpPr bwMode="auto">
            <a:xfrm>
              <a:off x="1212" y="6153"/>
              <a:ext cx="426" cy="384"/>
              <a:chOff x="1212" y="6153"/>
              <a:chExt cx="426" cy="384"/>
            </a:xfrm>
          </p:grpSpPr>
          <p:sp>
            <p:nvSpPr>
              <p:cNvPr id="412778" name="Rectangle 106"/>
              <p:cNvSpPr>
                <a:spLocks noChangeArrowheads="1"/>
              </p:cNvSpPr>
              <p:nvPr/>
            </p:nvSpPr>
            <p:spPr bwMode="auto">
              <a:xfrm>
                <a:off x="1219" y="6160"/>
                <a:ext cx="41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73" name="Rectangle 401"/>
              <p:cNvSpPr>
                <a:spLocks noChangeArrowheads="1"/>
              </p:cNvSpPr>
              <p:nvPr/>
            </p:nvSpPr>
            <p:spPr bwMode="auto">
              <a:xfrm>
                <a:off x="1212" y="6153"/>
                <a:ext cx="42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76" name="Group 404"/>
            <p:cNvGrpSpPr>
              <a:grpSpLocks/>
            </p:cNvGrpSpPr>
            <p:nvPr/>
          </p:nvGrpSpPr>
          <p:grpSpPr bwMode="auto">
            <a:xfrm>
              <a:off x="1638" y="6153"/>
              <a:ext cx="337" cy="384"/>
              <a:chOff x="1638" y="6153"/>
              <a:chExt cx="337" cy="384"/>
            </a:xfrm>
          </p:grpSpPr>
          <p:sp>
            <p:nvSpPr>
              <p:cNvPr id="412779" name="Rectangle 107"/>
              <p:cNvSpPr>
                <a:spLocks noChangeArrowheads="1"/>
              </p:cNvSpPr>
              <p:nvPr/>
            </p:nvSpPr>
            <p:spPr bwMode="auto">
              <a:xfrm>
                <a:off x="1645" y="6160"/>
                <a:ext cx="32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75" name="Rectangle 403"/>
              <p:cNvSpPr>
                <a:spLocks noChangeArrowheads="1"/>
              </p:cNvSpPr>
              <p:nvPr/>
            </p:nvSpPr>
            <p:spPr bwMode="auto">
              <a:xfrm>
                <a:off x="1638" y="6153"/>
                <a:ext cx="33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78" name="Group 406"/>
            <p:cNvGrpSpPr>
              <a:grpSpLocks/>
            </p:cNvGrpSpPr>
            <p:nvPr/>
          </p:nvGrpSpPr>
          <p:grpSpPr bwMode="auto">
            <a:xfrm>
              <a:off x="1975" y="6153"/>
              <a:ext cx="357" cy="384"/>
              <a:chOff x="1975" y="6153"/>
              <a:chExt cx="357" cy="384"/>
            </a:xfrm>
          </p:grpSpPr>
          <p:sp>
            <p:nvSpPr>
              <p:cNvPr id="412780" name="Rectangle 108"/>
              <p:cNvSpPr>
                <a:spLocks noChangeArrowheads="1"/>
              </p:cNvSpPr>
              <p:nvPr/>
            </p:nvSpPr>
            <p:spPr bwMode="auto">
              <a:xfrm>
                <a:off x="1982" y="6160"/>
                <a:ext cx="34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77" name="Rectangle 405"/>
              <p:cNvSpPr>
                <a:spLocks noChangeArrowheads="1"/>
              </p:cNvSpPr>
              <p:nvPr/>
            </p:nvSpPr>
            <p:spPr bwMode="auto">
              <a:xfrm>
                <a:off x="1975" y="6153"/>
                <a:ext cx="35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80" name="Group 408"/>
            <p:cNvGrpSpPr>
              <a:grpSpLocks/>
            </p:cNvGrpSpPr>
            <p:nvPr/>
          </p:nvGrpSpPr>
          <p:grpSpPr bwMode="auto">
            <a:xfrm>
              <a:off x="2332" y="6153"/>
              <a:ext cx="434" cy="384"/>
              <a:chOff x="2332" y="6153"/>
              <a:chExt cx="434" cy="384"/>
            </a:xfrm>
          </p:grpSpPr>
          <p:sp>
            <p:nvSpPr>
              <p:cNvPr id="412781" name="Rectangle 109"/>
              <p:cNvSpPr>
                <a:spLocks noChangeArrowheads="1"/>
              </p:cNvSpPr>
              <p:nvPr/>
            </p:nvSpPr>
            <p:spPr bwMode="auto">
              <a:xfrm>
                <a:off x="2339" y="6160"/>
                <a:ext cx="420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79" name="Rectangle 407"/>
              <p:cNvSpPr>
                <a:spLocks noChangeArrowheads="1"/>
              </p:cNvSpPr>
              <p:nvPr/>
            </p:nvSpPr>
            <p:spPr bwMode="auto">
              <a:xfrm>
                <a:off x="2332" y="6153"/>
                <a:ext cx="434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82" name="Group 410"/>
            <p:cNvGrpSpPr>
              <a:grpSpLocks/>
            </p:cNvGrpSpPr>
            <p:nvPr/>
          </p:nvGrpSpPr>
          <p:grpSpPr bwMode="auto">
            <a:xfrm>
              <a:off x="2766" y="6153"/>
              <a:ext cx="336" cy="384"/>
              <a:chOff x="2766" y="6153"/>
              <a:chExt cx="336" cy="384"/>
            </a:xfrm>
          </p:grpSpPr>
          <p:sp>
            <p:nvSpPr>
              <p:cNvPr id="412782" name="Rectangle 110"/>
              <p:cNvSpPr>
                <a:spLocks noChangeArrowheads="1"/>
              </p:cNvSpPr>
              <p:nvPr/>
            </p:nvSpPr>
            <p:spPr bwMode="auto">
              <a:xfrm>
                <a:off x="2773" y="6160"/>
                <a:ext cx="32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81" name="Rectangle 409"/>
              <p:cNvSpPr>
                <a:spLocks noChangeArrowheads="1"/>
              </p:cNvSpPr>
              <p:nvPr/>
            </p:nvSpPr>
            <p:spPr bwMode="auto">
              <a:xfrm>
                <a:off x="2766" y="6153"/>
                <a:ext cx="33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84" name="Group 412"/>
            <p:cNvGrpSpPr>
              <a:grpSpLocks/>
            </p:cNvGrpSpPr>
            <p:nvPr/>
          </p:nvGrpSpPr>
          <p:grpSpPr bwMode="auto">
            <a:xfrm>
              <a:off x="3102" y="6153"/>
              <a:ext cx="406" cy="384"/>
              <a:chOff x="3102" y="6153"/>
              <a:chExt cx="406" cy="384"/>
            </a:xfrm>
          </p:grpSpPr>
          <p:sp>
            <p:nvSpPr>
              <p:cNvPr id="412783" name="Rectangle 111"/>
              <p:cNvSpPr>
                <a:spLocks noChangeArrowheads="1"/>
              </p:cNvSpPr>
              <p:nvPr/>
            </p:nvSpPr>
            <p:spPr bwMode="auto">
              <a:xfrm>
                <a:off x="3109" y="6160"/>
                <a:ext cx="39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83" name="Rectangle 411"/>
              <p:cNvSpPr>
                <a:spLocks noChangeArrowheads="1"/>
              </p:cNvSpPr>
              <p:nvPr/>
            </p:nvSpPr>
            <p:spPr bwMode="auto">
              <a:xfrm>
                <a:off x="3102" y="6153"/>
                <a:ext cx="40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86" name="Group 414"/>
            <p:cNvGrpSpPr>
              <a:grpSpLocks/>
            </p:cNvGrpSpPr>
            <p:nvPr/>
          </p:nvGrpSpPr>
          <p:grpSpPr bwMode="auto">
            <a:xfrm>
              <a:off x="0" y="6544"/>
              <a:ext cx="1212" cy="394"/>
              <a:chOff x="0" y="6544"/>
              <a:chExt cx="1212" cy="394"/>
            </a:xfrm>
          </p:grpSpPr>
          <p:sp>
            <p:nvSpPr>
              <p:cNvPr id="412784" name="Rectangle 112"/>
              <p:cNvSpPr>
                <a:spLocks noChangeArrowheads="1"/>
              </p:cNvSpPr>
              <p:nvPr/>
            </p:nvSpPr>
            <p:spPr bwMode="auto">
              <a:xfrm>
                <a:off x="7" y="6551"/>
                <a:ext cx="1198" cy="38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100" b="1">
                    <a:latin typeface="Swis721 BT" pitchFamily="34" charset="0"/>
                    <a:cs typeface="Arial" charset="0"/>
                  </a:rPr>
                  <a:t>TOTAL: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3085" name="Rectangle 413"/>
              <p:cNvSpPr>
                <a:spLocks noChangeArrowheads="1"/>
              </p:cNvSpPr>
              <p:nvPr/>
            </p:nvSpPr>
            <p:spPr bwMode="auto">
              <a:xfrm>
                <a:off x="0" y="6544"/>
                <a:ext cx="1212" cy="39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88" name="Group 416"/>
            <p:cNvGrpSpPr>
              <a:grpSpLocks/>
            </p:cNvGrpSpPr>
            <p:nvPr/>
          </p:nvGrpSpPr>
          <p:grpSpPr bwMode="auto">
            <a:xfrm>
              <a:off x="1212" y="6544"/>
              <a:ext cx="426" cy="394"/>
              <a:chOff x="1212" y="6544"/>
              <a:chExt cx="426" cy="394"/>
            </a:xfrm>
          </p:grpSpPr>
          <p:sp>
            <p:nvSpPr>
              <p:cNvPr id="412785" name="Rectangle 113"/>
              <p:cNvSpPr>
                <a:spLocks noChangeArrowheads="1"/>
              </p:cNvSpPr>
              <p:nvPr/>
            </p:nvSpPr>
            <p:spPr bwMode="auto">
              <a:xfrm>
                <a:off x="1219" y="6551"/>
                <a:ext cx="412" cy="38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87" name="Rectangle 415"/>
              <p:cNvSpPr>
                <a:spLocks noChangeArrowheads="1"/>
              </p:cNvSpPr>
              <p:nvPr/>
            </p:nvSpPr>
            <p:spPr bwMode="auto">
              <a:xfrm>
                <a:off x="1212" y="6544"/>
                <a:ext cx="426" cy="39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90" name="Group 418"/>
            <p:cNvGrpSpPr>
              <a:grpSpLocks/>
            </p:cNvGrpSpPr>
            <p:nvPr/>
          </p:nvGrpSpPr>
          <p:grpSpPr bwMode="auto">
            <a:xfrm>
              <a:off x="1638" y="6544"/>
              <a:ext cx="337" cy="394"/>
              <a:chOff x="1638" y="6544"/>
              <a:chExt cx="337" cy="394"/>
            </a:xfrm>
          </p:grpSpPr>
          <p:sp>
            <p:nvSpPr>
              <p:cNvPr id="412786" name="Rectangle 114"/>
              <p:cNvSpPr>
                <a:spLocks noChangeArrowheads="1"/>
              </p:cNvSpPr>
              <p:nvPr/>
            </p:nvSpPr>
            <p:spPr bwMode="auto">
              <a:xfrm>
                <a:off x="1645" y="6551"/>
                <a:ext cx="323" cy="38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89" name="Rectangle 417"/>
              <p:cNvSpPr>
                <a:spLocks noChangeArrowheads="1"/>
              </p:cNvSpPr>
              <p:nvPr/>
            </p:nvSpPr>
            <p:spPr bwMode="auto">
              <a:xfrm>
                <a:off x="1638" y="6544"/>
                <a:ext cx="337" cy="39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92" name="Group 420"/>
            <p:cNvGrpSpPr>
              <a:grpSpLocks/>
            </p:cNvGrpSpPr>
            <p:nvPr/>
          </p:nvGrpSpPr>
          <p:grpSpPr bwMode="auto">
            <a:xfrm>
              <a:off x="1975" y="6544"/>
              <a:ext cx="357" cy="394"/>
              <a:chOff x="1975" y="6544"/>
              <a:chExt cx="357" cy="394"/>
            </a:xfrm>
          </p:grpSpPr>
          <p:sp>
            <p:nvSpPr>
              <p:cNvPr id="412787" name="Rectangle 115"/>
              <p:cNvSpPr>
                <a:spLocks noChangeArrowheads="1"/>
              </p:cNvSpPr>
              <p:nvPr/>
            </p:nvSpPr>
            <p:spPr bwMode="auto">
              <a:xfrm>
                <a:off x="1982" y="6551"/>
                <a:ext cx="343" cy="38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91" name="Rectangle 419"/>
              <p:cNvSpPr>
                <a:spLocks noChangeArrowheads="1"/>
              </p:cNvSpPr>
              <p:nvPr/>
            </p:nvSpPr>
            <p:spPr bwMode="auto">
              <a:xfrm>
                <a:off x="1975" y="6544"/>
                <a:ext cx="357" cy="39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94" name="Group 422"/>
            <p:cNvGrpSpPr>
              <a:grpSpLocks/>
            </p:cNvGrpSpPr>
            <p:nvPr/>
          </p:nvGrpSpPr>
          <p:grpSpPr bwMode="auto">
            <a:xfrm>
              <a:off x="2332" y="6544"/>
              <a:ext cx="434" cy="394"/>
              <a:chOff x="2332" y="6544"/>
              <a:chExt cx="434" cy="394"/>
            </a:xfrm>
          </p:grpSpPr>
          <p:sp>
            <p:nvSpPr>
              <p:cNvPr id="412788" name="Rectangle 116"/>
              <p:cNvSpPr>
                <a:spLocks noChangeArrowheads="1"/>
              </p:cNvSpPr>
              <p:nvPr/>
            </p:nvSpPr>
            <p:spPr bwMode="auto">
              <a:xfrm>
                <a:off x="2339" y="6551"/>
                <a:ext cx="420" cy="38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93" name="Rectangle 421"/>
              <p:cNvSpPr>
                <a:spLocks noChangeArrowheads="1"/>
              </p:cNvSpPr>
              <p:nvPr/>
            </p:nvSpPr>
            <p:spPr bwMode="auto">
              <a:xfrm>
                <a:off x="2332" y="6544"/>
                <a:ext cx="434" cy="39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96" name="Group 424"/>
            <p:cNvGrpSpPr>
              <a:grpSpLocks/>
            </p:cNvGrpSpPr>
            <p:nvPr/>
          </p:nvGrpSpPr>
          <p:grpSpPr bwMode="auto">
            <a:xfrm>
              <a:off x="2766" y="6544"/>
              <a:ext cx="336" cy="394"/>
              <a:chOff x="2766" y="6544"/>
              <a:chExt cx="336" cy="394"/>
            </a:xfrm>
          </p:grpSpPr>
          <p:sp>
            <p:nvSpPr>
              <p:cNvPr id="412789" name="Rectangle 117"/>
              <p:cNvSpPr>
                <a:spLocks noChangeArrowheads="1"/>
              </p:cNvSpPr>
              <p:nvPr/>
            </p:nvSpPr>
            <p:spPr bwMode="auto">
              <a:xfrm>
                <a:off x="2773" y="6551"/>
                <a:ext cx="322" cy="38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95" name="Rectangle 423"/>
              <p:cNvSpPr>
                <a:spLocks noChangeArrowheads="1"/>
              </p:cNvSpPr>
              <p:nvPr/>
            </p:nvSpPr>
            <p:spPr bwMode="auto">
              <a:xfrm>
                <a:off x="2766" y="6544"/>
                <a:ext cx="336" cy="39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098" name="Group 426"/>
            <p:cNvGrpSpPr>
              <a:grpSpLocks/>
            </p:cNvGrpSpPr>
            <p:nvPr/>
          </p:nvGrpSpPr>
          <p:grpSpPr bwMode="auto">
            <a:xfrm>
              <a:off x="3102" y="6544"/>
              <a:ext cx="406" cy="394"/>
              <a:chOff x="3102" y="6544"/>
              <a:chExt cx="406" cy="394"/>
            </a:xfrm>
          </p:grpSpPr>
          <p:sp>
            <p:nvSpPr>
              <p:cNvPr id="412790" name="Rectangle 118"/>
              <p:cNvSpPr>
                <a:spLocks noChangeArrowheads="1"/>
              </p:cNvSpPr>
              <p:nvPr/>
            </p:nvSpPr>
            <p:spPr bwMode="auto">
              <a:xfrm>
                <a:off x="3109" y="6551"/>
                <a:ext cx="392" cy="38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097" name="Rectangle 425"/>
              <p:cNvSpPr>
                <a:spLocks noChangeArrowheads="1"/>
              </p:cNvSpPr>
              <p:nvPr/>
            </p:nvSpPr>
            <p:spPr bwMode="auto">
              <a:xfrm>
                <a:off x="3102" y="6544"/>
                <a:ext cx="406" cy="39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02" name="Group 430"/>
            <p:cNvGrpSpPr>
              <a:grpSpLocks/>
            </p:cNvGrpSpPr>
            <p:nvPr/>
          </p:nvGrpSpPr>
          <p:grpSpPr bwMode="auto">
            <a:xfrm>
              <a:off x="0" y="6945"/>
              <a:ext cx="1212" cy="398"/>
              <a:chOff x="0" y="6945"/>
              <a:chExt cx="1212" cy="398"/>
            </a:xfrm>
          </p:grpSpPr>
          <p:sp>
            <p:nvSpPr>
              <p:cNvPr id="413101" name="Rectangle 429"/>
              <p:cNvSpPr>
                <a:spLocks noChangeArrowheads="1"/>
              </p:cNvSpPr>
              <p:nvPr/>
            </p:nvSpPr>
            <p:spPr bwMode="auto">
              <a:xfrm>
                <a:off x="0" y="6945"/>
                <a:ext cx="1212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3100" name="Group 428"/>
              <p:cNvGrpSpPr>
                <a:grpSpLocks/>
              </p:cNvGrpSpPr>
              <p:nvPr/>
            </p:nvGrpSpPr>
            <p:grpSpPr bwMode="auto">
              <a:xfrm>
                <a:off x="0" y="6945"/>
                <a:ext cx="1212" cy="384"/>
                <a:chOff x="0" y="6945"/>
                <a:chExt cx="1212" cy="384"/>
              </a:xfrm>
            </p:grpSpPr>
            <p:sp>
              <p:nvSpPr>
                <p:cNvPr id="412791" name="Rectangle 119"/>
                <p:cNvSpPr>
                  <a:spLocks noChangeArrowheads="1"/>
                </p:cNvSpPr>
                <p:nvPr/>
              </p:nvSpPr>
              <p:spPr bwMode="auto">
                <a:xfrm>
                  <a:off x="7" y="6952"/>
                  <a:ext cx="1198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 algn="r"/>
                  <a:r>
                    <a:rPr lang="en-AU" sz="1000" b="1">
                      <a:latin typeface="Swis721 BT" pitchFamily="34" charset="0"/>
                      <a:cs typeface="Arial" charset="0"/>
                    </a:rPr>
                    <a:t>Design Status (%) = </a:t>
                  </a:r>
                  <a:endParaRPr lang="en-AU" sz="1000">
                    <a:cs typeface="Times New Roman" pitchFamily="18" charset="0"/>
                  </a:endParaRPr>
                </a:p>
                <a:p>
                  <a:pPr algn="r" eaLnBrk="0" hangingPunct="0"/>
                  <a:endParaRPr lang="en-AU"/>
                </a:p>
              </p:txBody>
            </p:sp>
            <p:sp>
              <p:nvSpPr>
                <p:cNvPr id="413099" name="Rectangle 427"/>
                <p:cNvSpPr>
                  <a:spLocks noChangeArrowheads="1"/>
                </p:cNvSpPr>
                <p:nvPr/>
              </p:nvSpPr>
              <p:spPr bwMode="auto">
                <a:xfrm>
                  <a:off x="0" y="6945"/>
                  <a:ext cx="1212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106" name="Group 434"/>
            <p:cNvGrpSpPr>
              <a:grpSpLocks/>
            </p:cNvGrpSpPr>
            <p:nvPr/>
          </p:nvGrpSpPr>
          <p:grpSpPr bwMode="auto">
            <a:xfrm>
              <a:off x="1212" y="6945"/>
              <a:ext cx="426" cy="398"/>
              <a:chOff x="1212" y="6945"/>
              <a:chExt cx="426" cy="398"/>
            </a:xfrm>
          </p:grpSpPr>
          <p:sp>
            <p:nvSpPr>
              <p:cNvPr id="413105" name="Rectangle 433"/>
              <p:cNvSpPr>
                <a:spLocks noChangeArrowheads="1"/>
              </p:cNvSpPr>
              <p:nvPr/>
            </p:nvSpPr>
            <p:spPr bwMode="auto">
              <a:xfrm>
                <a:off x="1212" y="6945"/>
                <a:ext cx="426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3104" name="Group 432"/>
              <p:cNvGrpSpPr>
                <a:grpSpLocks/>
              </p:cNvGrpSpPr>
              <p:nvPr/>
            </p:nvGrpSpPr>
            <p:grpSpPr bwMode="auto">
              <a:xfrm>
                <a:off x="1212" y="6945"/>
                <a:ext cx="426" cy="384"/>
                <a:chOff x="1212" y="6945"/>
                <a:chExt cx="426" cy="384"/>
              </a:xfrm>
            </p:grpSpPr>
            <p:sp>
              <p:nvSpPr>
                <p:cNvPr id="41279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19" y="6952"/>
                  <a:ext cx="412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 b="1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100%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3103" name="Rectangle 431"/>
                <p:cNvSpPr>
                  <a:spLocks noChangeArrowheads="1"/>
                </p:cNvSpPr>
                <p:nvPr/>
              </p:nvSpPr>
              <p:spPr bwMode="auto">
                <a:xfrm>
                  <a:off x="1212" y="6945"/>
                  <a:ext cx="426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110" name="Group 438"/>
            <p:cNvGrpSpPr>
              <a:grpSpLocks/>
            </p:cNvGrpSpPr>
            <p:nvPr/>
          </p:nvGrpSpPr>
          <p:grpSpPr bwMode="auto">
            <a:xfrm>
              <a:off x="1638" y="6945"/>
              <a:ext cx="337" cy="398"/>
              <a:chOff x="1638" y="6945"/>
              <a:chExt cx="337" cy="398"/>
            </a:xfrm>
          </p:grpSpPr>
          <p:sp>
            <p:nvSpPr>
              <p:cNvPr id="413109" name="Rectangle 437"/>
              <p:cNvSpPr>
                <a:spLocks noChangeArrowheads="1"/>
              </p:cNvSpPr>
              <p:nvPr/>
            </p:nvSpPr>
            <p:spPr bwMode="auto">
              <a:xfrm>
                <a:off x="1638" y="6945"/>
                <a:ext cx="337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3108" name="Group 436"/>
              <p:cNvGrpSpPr>
                <a:grpSpLocks/>
              </p:cNvGrpSpPr>
              <p:nvPr/>
            </p:nvGrpSpPr>
            <p:grpSpPr bwMode="auto">
              <a:xfrm>
                <a:off x="1638" y="6945"/>
                <a:ext cx="337" cy="384"/>
                <a:chOff x="1638" y="6945"/>
                <a:chExt cx="337" cy="384"/>
              </a:xfrm>
            </p:grpSpPr>
            <p:sp>
              <p:nvSpPr>
                <p:cNvPr id="41279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645" y="6952"/>
                  <a:ext cx="323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 b="1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100%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3107" name="Rectangle 435"/>
                <p:cNvSpPr>
                  <a:spLocks noChangeArrowheads="1"/>
                </p:cNvSpPr>
                <p:nvPr/>
              </p:nvSpPr>
              <p:spPr bwMode="auto">
                <a:xfrm>
                  <a:off x="1638" y="6945"/>
                  <a:ext cx="337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114" name="Group 442"/>
            <p:cNvGrpSpPr>
              <a:grpSpLocks/>
            </p:cNvGrpSpPr>
            <p:nvPr/>
          </p:nvGrpSpPr>
          <p:grpSpPr bwMode="auto">
            <a:xfrm>
              <a:off x="1975" y="6945"/>
              <a:ext cx="357" cy="398"/>
              <a:chOff x="1975" y="6945"/>
              <a:chExt cx="357" cy="398"/>
            </a:xfrm>
          </p:grpSpPr>
          <p:sp>
            <p:nvSpPr>
              <p:cNvPr id="413113" name="Rectangle 441"/>
              <p:cNvSpPr>
                <a:spLocks noChangeArrowheads="1"/>
              </p:cNvSpPr>
              <p:nvPr/>
            </p:nvSpPr>
            <p:spPr bwMode="auto">
              <a:xfrm>
                <a:off x="1975" y="6945"/>
                <a:ext cx="357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3112" name="Group 440"/>
              <p:cNvGrpSpPr>
                <a:grpSpLocks/>
              </p:cNvGrpSpPr>
              <p:nvPr/>
            </p:nvGrpSpPr>
            <p:grpSpPr bwMode="auto">
              <a:xfrm>
                <a:off x="1975" y="6945"/>
                <a:ext cx="357" cy="384"/>
                <a:chOff x="1975" y="6945"/>
                <a:chExt cx="357" cy="384"/>
              </a:xfrm>
            </p:grpSpPr>
            <p:sp>
              <p:nvSpPr>
                <p:cNvPr id="41279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82" y="6952"/>
                  <a:ext cx="343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 b="1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3111" name="Rectangle 439"/>
                <p:cNvSpPr>
                  <a:spLocks noChangeArrowheads="1"/>
                </p:cNvSpPr>
                <p:nvPr/>
              </p:nvSpPr>
              <p:spPr bwMode="auto">
                <a:xfrm>
                  <a:off x="1975" y="6945"/>
                  <a:ext cx="357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118" name="Group 446"/>
            <p:cNvGrpSpPr>
              <a:grpSpLocks/>
            </p:cNvGrpSpPr>
            <p:nvPr/>
          </p:nvGrpSpPr>
          <p:grpSpPr bwMode="auto">
            <a:xfrm>
              <a:off x="2332" y="6945"/>
              <a:ext cx="434" cy="398"/>
              <a:chOff x="2332" y="6945"/>
              <a:chExt cx="434" cy="398"/>
            </a:xfrm>
          </p:grpSpPr>
          <p:sp>
            <p:nvSpPr>
              <p:cNvPr id="413117" name="Rectangle 445"/>
              <p:cNvSpPr>
                <a:spLocks noChangeArrowheads="1"/>
              </p:cNvSpPr>
              <p:nvPr/>
            </p:nvSpPr>
            <p:spPr bwMode="auto">
              <a:xfrm>
                <a:off x="2332" y="6945"/>
                <a:ext cx="434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3116" name="Group 444"/>
              <p:cNvGrpSpPr>
                <a:grpSpLocks/>
              </p:cNvGrpSpPr>
              <p:nvPr/>
            </p:nvGrpSpPr>
            <p:grpSpPr bwMode="auto">
              <a:xfrm>
                <a:off x="2332" y="6945"/>
                <a:ext cx="434" cy="384"/>
                <a:chOff x="2332" y="6945"/>
                <a:chExt cx="434" cy="384"/>
              </a:xfrm>
            </p:grpSpPr>
            <p:sp>
              <p:nvSpPr>
                <p:cNvPr id="41279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339" y="6952"/>
                  <a:ext cx="420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 b="1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0.0%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3115" name="Rectangle 443"/>
                <p:cNvSpPr>
                  <a:spLocks noChangeArrowheads="1"/>
                </p:cNvSpPr>
                <p:nvPr/>
              </p:nvSpPr>
              <p:spPr bwMode="auto">
                <a:xfrm>
                  <a:off x="2332" y="6945"/>
                  <a:ext cx="434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122" name="Group 450"/>
            <p:cNvGrpSpPr>
              <a:grpSpLocks/>
            </p:cNvGrpSpPr>
            <p:nvPr/>
          </p:nvGrpSpPr>
          <p:grpSpPr bwMode="auto">
            <a:xfrm>
              <a:off x="2766" y="6945"/>
              <a:ext cx="336" cy="398"/>
              <a:chOff x="2766" y="6945"/>
              <a:chExt cx="336" cy="398"/>
            </a:xfrm>
          </p:grpSpPr>
          <p:sp>
            <p:nvSpPr>
              <p:cNvPr id="413121" name="Rectangle 449"/>
              <p:cNvSpPr>
                <a:spLocks noChangeArrowheads="1"/>
              </p:cNvSpPr>
              <p:nvPr/>
            </p:nvSpPr>
            <p:spPr bwMode="auto">
              <a:xfrm>
                <a:off x="2766" y="6945"/>
                <a:ext cx="336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3120" name="Group 448"/>
              <p:cNvGrpSpPr>
                <a:grpSpLocks/>
              </p:cNvGrpSpPr>
              <p:nvPr/>
            </p:nvGrpSpPr>
            <p:grpSpPr bwMode="auto">
              <a:xfrm>
                <a:off x="2766" y="6945"/>
                <a:ext cx="336" cy="384"/>
                <a:chOff x="2766" y="6945"/>
                <a:chExt cx="336" cy="384"/>
              </a:xfrm>
            </p:grpSpPr>
            <p:sp>
              <p:nvSpPr>
                <p:cNvPr id="41279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773" y="6952"/>
                  <a:ext cx="322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 b="1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0.0%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3119" name="Rectangle 447"/>
                <p:cNvSpPr>
                  <a:spLocks noChangeArrowheads="1"/>
                </p:cNvSpPr>
                <p:nvPr/>
              </p:nvSpPr>
              <p:spPr bwMode="auto">
                <a:xfrm>
                  <a:off x="2766" y="6945"/>
                  <a:ext cx="336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126" name="Group 454"/>
            <p:cNvGrpSpPr>
              <a:grpSpLocks/>
            </p:cNvGrpSpPr>
            <p:nvPr/>
          </p:nvGrpSpPr>
          <p:grpSpPr bwMode="auto">
            <a:xfrm>
              <a:off x="3102" y="6945"/>
              <a:ext cx="406" cy="398"/>
              <a:chOff x="3102" y="6945"/>
              <a:chExt cx="406" cy="398"/>
            </a:xfrm>
          </p:grpSpPr>
          <p:sp>
            <p:nvSpPr>
              <p:cNvPr id="413125" name="Rectangle 453"/>
              <p:cNvSpPr>
                <a:spLocks noChangeArrowheads="1"/>
              </p:cNvSpPr>
              <p:nvPr/>
            </p:nvSpPr>
            <p:spPr bwMode="auto">
              <a:xfrm>
                <a:off x="3102" y="6945"/>
                <a:ext cx="406" cy="398"/>
              </a:xfrm>
              <a:prstGeom prst="rect">
                <a:avLst/>
              </a:prstGeom>
              <a:solidFill>
                <a:srgbClr val="FFFF99"/>
              </a:solidFill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413124" name="Group 452"/>
              <p:cNvGrpSpPr>
                <a:grpSpLocks/>
              </p:cNvGrpSpPr>
              <p:nvPr/>
            </p:nvGrpSpPr>
            <p:grpSpPr bwMode="auto">
              <a:xfrm>
                <a:off x="3102" y="6945"/>
                <a:ext cx="406" cy="384"/>
                <a:chOff x="3102" y="6945"/>
                <a:chExt cx="406" cy="384"/>
              </a:xfrm>
            </p:grpSpPr>
            <p:sp>
              <p:nvSpPr>
                <p:cNvPr id="412797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09" y="6952"/>
                  <a:ext cx="392" cy="377"/>
                </a:xfrm>
                <a:prstGeom prst="rect">
                  <a:avLst/>
                </a:prstGeom>
                <a:solidFill>
                  <a:srgbClr val="FFFF99"/>
                </a:solidFill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r>
                    <a:rPr lang="en-AU" sz="1000" b="1">
                      <a:latin typeface="Swis721 BT" pitchFamily="34" charset="0"/>
                      <a:ea typeface="Arial Unicode MS" pitchFamily="34" charset="-128"/>
                      <a:cs typeface="Arial Unicode MS" pitchFamily="34" charset="-128"/>
                    </a:rPr>
                    <a:t>0.0%</a:t>
                  </a:r>
                  <a:endParaRPr lang="en-AU" sz="1000">
                    <a:cs typeface="Times New Roman" pitchFamily="18" charset="0"/>
                  </a:endParaRPr>
                </a:p>
                <a:p>
                  <a:pPr eaLnBrk="0" hangingPunct="0"/>
                  <a:endParaRPr lang="en-AU"/>
                </a:p>
              </p:txBody>
            </p:sp>
            <p:sp>
              <p:nvSpPr>
                <p:cNvPr id="413123" name="Rectangle 451"/>
                <p:cNvSpPr>
                  <a:spLocks noChangeArrowheads="1"/>
                </p:cNvSpPr>
                <p:nvPr/>
              </p:nvSpPr>
              <p:spPr bwMode="auto">
                <a:xfrm>
                  <a:off x="3102" y="6945"/>
                  <a:ext cx="406" cy="384"/>
                </a:xfrm>
                <a:prstGeom prst="rect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413128" name="Group 456"/>
            <p:cNvGrpSpPr>
              <a:grpSpLocks/>
            </p:cNvGrpSpPr>
            <p:nvPr/>
          </p:nvGrpSpPr>
          <p:grpSpPr bwMode="auto">
            <a:xfrm>
              <a:off x="0" y="7336"/>
              <a:ext cx="1212" cy="480"/>
              <a:chOff x="0" y="7336"/>
              <a:chExt cx="1212" cy="480"/>
            </a:xfrm>
          </p:grpSpPr>
          <p:sp>
            <p:nvSpPr>
              <p:cNvPr id="412798" name="Rectangle 126"/>
              <p:cNvSpPr>
                <a:spLocks noChangeArrowheads="1"/>
              </p:cNvSpPr>
              <p:nvPr/>
            </p:nvSpPr>
            <p:spPr bwMode="auto">
              <a:xfrm>
                <a:off x="7" y="7343"/>
                <a:ext cx="1198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r"/>
                <a:r>
                  <a:rPr lang="en-AU" sz="1000" b="1">
                    <a:latin typeface="Swis721 BT" pitchFamily="34" charset="0"/>
                    <a:cs typeface="Arial" charset="0"/>
                  </a:rPr>
                  <a:t>Construction Status (%) = </a:t>
                </a:r>
                <a:endParaRPr lang="en-AU" sz="1000">
                  <a:cs typeface="Times New Roman" pitchFamily="18" charset="0"/>
                </a:endParaRPr>
              </a:p>
              <a:p>
                <a:pPr algn="r" eaLnBrk="0" hangingPunct="0"/>
                <a:endParaRPr lang="en-AU"/>
              </a:p>
            </p:txBody>
          </p:sp>
          <p:sp>
            <p:nvSpPr>
              <p:cNvPr id="413127" name="Rectangle 455"/>
              <p:cNvSpPr>
                <a:spLocks noChangeArrowheads="1"/>
              </p:cNvSpPr>
              <p:nvPr/>
            </p:nvSpPr>
            <p:spPr bwMode="auto">
              <a:xfrm>
                <a:off x="0" y="7336"/>
                <a:ext cx="1212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30" name="Group 458"/>
            <p:cNvGrpSpPr>
              <a:grpSpLocks/>
            </p:cNvGrpSpPr>
            <p:nvPr/>
          </p:nvGrpSpPr>
          <p:grpSpPr bwMode="auto">
            <a:xfrm>
              <a:off x="1212" y="7336"/>
              <a:ext cx="426" cy="480"/>
              <a:chOff x="1212" y="7336"/>
              <a:chExt cx="426" cy="480"/>
            </a:xfrm>
          </p:grpSpPr>
          <p:sp>
            <p:nvSpPr>
              <p:cNvPr id="412799" name="Rectangle 127"/>
              <p:cNvSpPr>
                <a:spLocks noChangeArrowheads="1"/>
              </p:cNvSpPr>
              <p:nvPr/>
            </p:nvSpPr>
            <p:spPr bwMode="auto">
              <a:xfrm>
                <a:off x="1219" y="7343"/>
                <a:ext cx="412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 b="1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85.7%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129" name="Rectangle 457"/>
              <p:cNvSpPr>
                <a:spLocks noChangeArrowheads="1"/>
              </p:cNvSpPr>
              <p:nvPr/>
            </p:nvSpPr>
            <p:spPr bwMode="auto">
              <a:xfrm>
                <a:off x="1212" y="7336"/>
                <a:ext cx="426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32" name="Group 460"/>
            <p:cNvGrpSpPr>
              <a:grpSpLocks/>
            </p:cNvGrpSpPr>
            <p:nvPr/>
          </p:nvGrpSpPr>
          <p:grpSpPr bwMode="auto">
            <a:xfrm>
              <a:off x="1638" y="7336"/>
              <a:ext cx="337" cy="480"/>
              <a:chOff x="1638" y="7336"/>
              <a:chExt cx="337" cy="480"/>
            </a:xfrm>
          </p:grpSpPr>
          <p:sp>
            <p:nvSpPr>
              <p:cNvPr id="412800" name="Rectangle 128"/>
              <p:cNvSpPr>
                <a:spLocks noChangeArrowheads="1"/>
              </p:cNvSpPr>
              <p:nvPr/>
            </p:nvSpPr>
            <p:spPr bwMode="auto">
              <a:xfrm>
                <a:off x="1645" y="7343"/>
                <a:ext cx="323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 b="1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88.7%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131" name="Rectangle 459"/>
              <p:cNvSpPr>
                <a:spLocks noChangeArrowheads="1"/>
              </p:cNvSpPr>
              <p:nvPr/>
            </p:nvSpPr>
            <p:spPr bwMode="auto">
              <a:xfrm>
                <a:off x="1638" y="7336"/>
                <a:ext cx="337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34" name="Group 462"/>
            <p:cNvGrpSpPr>
              <a:grpSpLocks/>
            </p:cNvGrpSpPr>
            <p:nvPr/>
          </p:nvGrpSpPr>
          <p:grpSpPr bwMode="auto">
            <a:xfrm>
              <a:off x="1975" y="7336"/>
              <a:ext cx="357" cy="480"/>
              <a:chOff x="1975" y="7336"/>
              <a:chExt cx="357" cy="480"/>
            </a:xfrm>
          </p:grpSpPr>
          <p:sp>
            <p:nvSpPr>
              <p:cNvPr id="412801" name="Rectangle 129"/>
              <p:cNvSpPr>
                <a:spLocks noChangeArrowheads="1"/>
              </p:cNvSpPr>
              <p:nvPr/>
            </p:nvSpPr>
            <p:spPr bwMode="auto">
              <a:xfrm>
                <a:off x="1982" y="7343"/>
                <a:ext cx="343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 b="1">
                    <a:solidFill>
                      <a:srgbClr val="0000FF"/>
                    </a:solidFill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3.0%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133" name="Rectangle 461"/>
              <p:cNvSpPr>
                <a:spLocks noChangeArrowheads="1"/>
              </p:cNvSpPr>
              <p:nvPr/>
            </p:nvSpPr>
            <p:spPr bwMode="auto">
              <a:xfrm>
                <a:off x="1975" y="7336"/>
                <a:ext cx="357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36" name="Group 464"/>
            <p:cNvGrpSpPr>
              <a:grpSpLocks/>
            </p:cNvGrpSpPr>
            <p:nvPr/>
          </p:nvGrpSpPr>
          <p:grpSpPr bwMode="auto">
            <a:xfrm>
              <a:off x="2332" y="7336"/>
              <a:ext cx="434" cy="480"/>
              <a:chOff x="2332" y="7336"/>
              <a:chExt cx="434" cy="480"/>
            </a:xfrm>
          </p:grpSpPr>
          <p:sp>
            <p:nvSpPr>
              <p:cNvPr id="412802" name="Rectangle 130"/>
              <p:cNvSpPr>
                <a:spLocks noChangeArrowheads="1"/>
              </p:cNvSpPr>
              <p:nvPr/>
            </p:nvSpPr>
            <p:spPr bwMode="auto">
              <a:xfrm>
                <a:off x="2339" y="7343"/>
                <a:ext cx="420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 b="1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3.5%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135" name="Rectangle 463"/>
              <p:cNvSpPr>
                <a:spLocks noChangeArrowheads="1"/>
              </p:cNvSpPr>
              <p:nvPr/>
            </p:nvSpPr>
            <p:spPr bwMode="auto">
              <a:xfrm>
                <a:off x="2332" y="7336"/>
                <a:ext cx="434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38" name="Group 466"/>
            <p:cNvGrpSpPr>
              <a:grpSpLocks/>
            </p:cNvGrpSpPr>
            <p:nvPr/>
          </p:nvGrpSpPr>
          <p:grpSpPr bwMode="auto">
            <a:xfrm>
              <a:off x="2766" y="7336"/>
              <a:ext cx="336" cy="480"/>
              <a:chOff x="2766" y="7336"/>
              <a:chExt cx="336" cy="480"/>
            </a:xfrm>
          </p:grpSpPr>
          <p:sp>
            <p:nvSpPr>
              <p:cNvPr id="412803" name="Rectangle 131"/>
              <p:cNvSpPr>
                <a:spLocks noChangeArrowheads="1"/>
              </p:cNvSpPr>
              <p:nvPr/>
            </p:nvSpPr>
            <p:spPr bwMode="auto">
              <a:xfrm>
                <a:off x="2773" y="7343"/>
                <a:ext cx="322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 b="1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2.8%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137" name="Rectangle 465"/>
              <p:cNvSpPr>
                <a:spLocks noChangeArrowheads="1"/>
              </p:cNvSpPr>
              <p:nvPr/>
            </p:nvSpPr>
            <p:spPr bwMode="auto">
              <a:xfrm>
                <a:off x="2766" y="7336"/>
                <a:ext cx="336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40" name="Group 468"/>
            <p:cNvGrpSpPr>
              <a:grpSpLocks/>
            </p:cNvGrpSpPr>
            <p:nvPr/>
          </p:nvGrpSpPr>
          <p:grpSpPr bwMode="auto">
            <a:xfrm>
              <a:off x="3102" y="7336"/>
              <a:ext cx="406" cy="480"/>
              <a:chOff x="3102" y="7336"/>
              <a:chExt cx="406" cy="480"/>
            </a:xfrm>
          </p:grpSpPr>
          <p:sp>
            <p:nvSpPr>
              <p:cNvPr id="412804" name="Rectangle 132"/>
              <p:cNvSpPr>
                <a:spLocks noChangeArrowheads="1"/>
              </p:cNvSpPr>
              <p:nvPr/>
            </p:nvSpPr>
            <p:spPr bwMode="auto">
              <a:xfrm>
                <a:off x="3109" y="7343"/>
                <a:ext cx="392" cy="47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 b="1">
                    <a:solidFill>
                      <a:srgbClr val="FF0000"/>
                    </a:solidFill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0.7%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139" name="Rectangle 467"/>
              <p:cNvSpPr>
                <a:spLocks noChangeArrowheads="1"/>
              </p:cNvSpPr>
              <p:nvPr/>
            </p:nvSpPr>
            <p:spPr bwMode="auto">
              <a:xfrm>
                <a:off x="3102" y="7336"/>
                <a:ext cx="406" cy="48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42" name="Group 470"/>
            <p:cNvGrpSpPr>
              <a:grpSpLocks/>
            </p:cNvGrpSpPr>
            <p:nvPr/>
          </p:nvGrpSpPr>
          <p:grpSpPr bwMode="auto">
            <a:xfrm>
              <a:off x="0" y="7823"/>
              <a:ext cx="1212" cy="384"/>
              <a:chOff x="0" y="7823"/>
              <a:chExt cx="1212" cy="384"/>
            </a:xfrm>
          </p:grpSpPr>
          <p:sp>
            <p:nvSpPr>
              <p:cNvPr id="412805" name="Rectangle 133"/>
              <p:cNvSpPr>
                <a:spLocks noChangeArrowheads="1"/>
              </p:cNvSpPr>
              <p:nvPr/>
            </p:nvSpPr>
            <p:spPr bwMode="auto">
              <a:xfrm>
                <a:off x="7" y="7830"/>
                <a:ext cx="1198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/>
                <a:r>
                  <a:rPr lang="en-AU" sz="1000">
                    <a:latin typeface="Swis721 BT" pitchFamily="34" charset="0"/>
                    <a:cs typeface="Arial" charset="0"/>
                  </a:rPr>
                  <a:t> </a:t>
                </a:r>
                <a:endParaRPr lang="en-AU" sz="1000">
                  <a:cs typeface="Times New Roman" pitchFamily="18" charset="0"/>
                </a:endParaRPr>
              </a:p>
              <a:p>
                <a:pPr algn="l" eaLnBrk="0" hangingPunct="0"/>
                <a:endParaRPr lang="en-AU"/>
              </a:p>
            </p:txBody>
          </p:sp>
          <p:sp>
            <p:nvSpPr>
              <p:cNvPr id="413141" name="Rectangle 469"/>
              <p:cNvSpPr>
                <a:spLocks noChangeArrowheads="1"/>
              </p:cNvSpPr>
              <p:nvPr/>
            </p:nvSpPr>
            <p:spPr bwMode="auto">
              <a:xfrm>
                <a:off x="0" y="7823"/>
                <a:ext cx="1212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44" name="Group 472"/>
            <p:cNvGrpSpPr>
              <a:grpSpLocks/>
            </p:cNvGrpSpPr>
            <p:nvPr/>
          </p:nvGrpSpPr>
          <p:grpSpPr bwMode="auto">
            <a:xfrm>
              <a:off x="1212" y="7823"/>
              <a:ext cx="426" cy="384"/>
              <a:chOff x="1212" y="7823"/>
              <a:chExt cx="426" cy="384"/>
            </a:xfrm>
          </p:grpSpPr>
          <p:sp>
            <p:nvSpPr>
              <p:cNvPr id="412806" name="Rectangle 134"/>
              <p:cNvSpPr>
                <a:spLocks noChangeArrowheads="1"/>
              </p:cNvSpPr>
              <p:nvPr/>
            </p:nvSpPr>
            <p:spPr bwMode="auto">
              <a:xfrm>
                <a:off x="1219" y="7830"/>
                <a:ext cx="41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143" name="Rectangle 471"/>
              <p:cNvSpPr>
                <a:spLocks noChangeArrowheads="1"/>
              </p:cNvSpPr>
              <p:nvPr/>
            </p:nvSpPr>
            <p:spPr bwMode="auto">
              <a:xfrm>
                <a:off x="1212" y="7823"/>
                <a:ext cx="42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46" name="Group 474"/>
            <p:cNvGrpSpPr>
              <a:grpSpLocks/>
            </p:cNvGrpSpPr>
            <p:nvPr/>
          </p:nvGrpSpPr>
          <p:grpSpPr bwMode="auto">
            <a:xfrm>
              <a:off x="1638" y="7823"/>
              <a:ext cx="337" cy="384"/>
              <a:chOff x="1638" y="7823"/>
              <a:chExt cx="337" cy="384"/>
            </a:xfrm>
          </p:grpSpPr>
          <p:sp>
            <p:nvSpPr>
              <p:cNvPr id="412807" name="Rectangle 135"/>
              <p:cNvSpPr>
                <a:spLocks noChangeArrowheads="1"/>
              </p:cNvSpPr>
              <p:nvPr/>
            </p:nvSpPr>
            <p:spPr bwMode="auto">
              <a:xfrm>
                <a:off x="1645" y="7830"/>
                <a:ext cx="32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145" name="Rectangle 473"/>
              <p:cNvSpPr>
                <a:spLocks noChangeArrowheads="1"/>
              </p:cNvSpPr>
              <p:nvPr/>
            </p:nvSpPr>
            <p:spPr bwMode="auto">
              <a:xfrm>
                <a:off x="1638" y="7823"/>
                <a:ext cx="33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48" name="Group 476"/>
            <p:cNvGrpSpPr>
              <a:grpSpLocks/>
            </p:cNvGrpSpPr>
            <p:nvPr/>
          </p:nvGrpSpPr>
          <p:grpSpPr bwMode="auto">
            <a:xfrm>
              <a:off x="1975" y="7823"/>
              <a:ext cx="357" cy="384"/>
              <a:chOff x="1975" y="7823"/>
              <a:chExt cx="357" cy="384"/>
            </a:xfrm>
          </p:grpSpPr>
          <p:sp>
            <p:nvSpPr>
              <p:cNvPr id="412808" name="Rectangle 136"/>
              <p:cNvSpPr>
                <a:spLocks noChangeArrowheads="1"/>
              </p:cNvSpPr>
              <p:nvPr/>
            </p:nvSpPr>
            <p:spPr bwMode="auto">
              <a:xfrm>
                <a:off x="1982" y="7830"/>
                <a:ext cx="343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147" name="Rectangle 475"/>
              <p:cNvSpPr>
                <a:spLocks noChangeArrowheads="1"/>
              </p:cNvSpPr>
              <p:nvPr/>
            </p:nvSpPr>
            <p:spPr bwMode="auto">
              <a:xfrm>
                <a:off x="1975" y="7823"/>
                <a:ext cx="357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50" name="Group 478"/>
            <p:cNvGrpSpPr>
              <a:grpSpLocks/>
            </p:cNvGrpSpPr>
            <p:nvPr/>
          </p:nvGrpSpPr>
          <p:grpSpPr bwMode="auto">
            <a:xfrm>
              <a:off x="2332" y="7823"/>
              <a:ext cx="434" cy="384"/>
              <a:chOff x="2332" y="7823"/>
              <a:chExt cx="434" cy="384"/>
            </a:xfrm>
          </p:grpSpPr>
          <p:sp>
            <p:nvSpPr>
              <p:cNvPr id="412809" name="Rectangle 137"/>
              <p:cNvSpPr>
                <a:spLocks noChangeArrowheads="1"/>
              </p:cNvSpPr>
              <p:nvPr/>
            </p:nvSpPr>
            <p:spPr bwMode="auto">
              <a:xfrm>
                <a:off x="2339" y="7830"/>
                <a:ext cx="420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149" name="Rectangle 477"/>
              <p:cNvSpPr>
                <a:spLocks noChangeArrowheads="1"/>
              </p:cNvSpPr>
              <p:nvPr/>
            </p:nvSpPr>
            <p:spPr bwMode="auto">
              <a:xfrm>
                <a:off x="2332" y="7823"/>
                <a:ext cx="434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52" name="Group 480"/>
            <p:cNvGrpSpPr>
              <a:grpSpLocks/>
            </p:cNvGrpSpPr>
            <p:nvPr/>
          </p:nvGrpSpPr>
          <p:grpSpPr bwMode="auto">
            <a:xfrm>
              <a:off x="2766" y="7823"/>
              <a:ext cx="336" cy="384"/>
              <a:chOff x="2766" y="7823"/>
              <a:chExt cx="336" cy="384"/>
            </a:xfrm>
          </p:grpSpPr>
          <p:sp>
            <p:nvSpPr>
              <p:cNvPr id="412810" name="Rectangle 138"/>
              <p:cNvSpPr>
                <a:spLocks noChangeArrowheads="1"/>
              </p:cNvSpPr>
              <p:nvPr/>
            </p:nvSpPr>
            <p:spPr bwMode="auto">
              <a:xfrm>
                <a:off x="2773" y="7830"/>
                <a:ext cx="32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151" name="Rectangle 479"/>
              <p:cNvSpPr>
                <a:spLocks noChangeArrowheads="1"/>
              </p:cNvSpPr>
              <p:nvPr/>
            </p:nvSpPr>
            <p:spPr bwMode="auto">
              <a:xfrm>
                <a:off x="2766" y="7823"/>
                <a:ext cx="33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54" name="Group 482"/>
            <p:cNvGrpSpPr>
              <a:grpSpLocks/>
            </p:cNvGrpSpPr>
            <p:nvPr/>
          </p:nvGrpSpPr>
          <p:grpSpPr bwMode="auto">
            <a:xfrm>
              <a:off x="3102" y="7823"/>
              <a:ext cx="406" cy="384"/>
              <a:chOff x="3102" y="7823"/>
              <a:chExt cx="406" cy="384"/>
            </a:xfrm>
          </p:grpSpPr>
          <p:sp>
            <p:nvSpPr>
              <p:cNvPr id="412811" name="Rectangle 139"/>
              <p:cNvSpPr>
                <a:spLocks noChangeArrowheads="1"/>
              </p:cNvSpPr>
              <p:nvPr/>
            </p:nvSpPr>
            <p:spPr bwMode="auto">
              <a:xfrm>
                <a:off x="3109" y="7830"/>
                <a:ext cx="392" cy="377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000"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AU"/>
              </a:p>
            </p:txBody>
          </p:sp>
          <p:sp>
            <p:nvSpPr>
              <p:cNvPr id="413153" name="Rectangle 481"/>
              <p:cNvSpPr>
                <a:spLocks noChangeArrowheads="1"/>
              </p:cNvSpPr>
              <p:nvPr/>
            </p:nvSpPr>
            <p:spPr bwMode="auto">
              <a:xfrm>
                <a:off x="3102" y="7823"/>
                <a:ext cx="406" cy="384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56" name="Group 484"/>
            <p:cNvGrpSpPr>
              <a:grpSpLocks/>
            </p:cNvGrpSpPr>
            <p:nvPr/>
          </p:nvGrpSpPr>
          <p:grpSpPr bwMode="auto">
            <a:xfrm>
              <a:off x="0" y="8214"/>
              <a:ext cx="1212" cy="500"/>
              <a:chOff x="0" y="8214"/>
              <a:chExt cx="1212" cy="500"/>
            </a:xfrm>
          </p:grpSpPr>
          <p:sp>
            <p:nvSpPr>
              <p:cNvPr id="412812" name="Rectangle 140"/>
              <p:cNvSpPr>
                <a:spLocks noChangeArrowheads="1"/>
              </p:cNvSpPr>
              <p:nvPr/>
            </p:nvSpPr>
            <p:spPr bwMode="auto">
              <a:xfrm>
                <a:off x="7" y="8221"/>
                <a:ext cx="1198" cy="49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r"/>
                <a:r>
                  <a:rPr lang="en-AU" sz="1100" b="1">
                    <a:latin typeface="Swis721 BT" pitchFamily="34" charset="0"/>
                    <a:cs typeface="Arial" charset="0"/>
                  </a:rPr>
                  <a:t>TOTAL Project Status (%) = </a:t>
                </a:r>
                <a:endParaRPr lang="en-AU" sz="1000">
                  <a:cs typeface="Times New Roman" pitchFamily="18" charset="0"/>
                </a:endParaRPr>
              </a:p>
              <a:p>
                <a:pPr algn="r" eaLnBrk="0" hangingPunct="0"/>
                <a:endParaRPr lang="en-AU"/>
              </a:p>
            </p:txBody>
          </p:sp>
          <p:sp>
            <p:nvSpPr>
              <p:cNvPr id="413155" name="Rectangle 483"/>
              <p:cNvSpPr>
                <a:spLocks noChangeArrowheads="1"/>
              </p:cNvSpPr>
              <p:nvPr/>
            </p:nvSpPr>
            <p:spPr bwMode="auto">
              <a:xfrm>
                <a:off x="0" y="8214"/>
                <a:ext cx="1212" cy="50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58" name="Group 486"/>
            <p:cNvGrpSpPr>
              <a:grpSpLocks/>
            </p:cNvGrpSpPr>
            <p:nvPr/>
          </p:nvGrpSpPr>
          <p:grpSpPr bwMode="auto">
            <a:xfrm>
              <a:off x="1212" y="8214"/>
              <a:ext cx="426" cy="500"/>
              <a:chOff x="1212" y="8214"/>
              <a:chExt cx="426" cy="500"/>
            </a:xfrm>
          </p:grpSpPr>
          <p:sp>
            <p:nvSpPr>
              <p:cNvPr id="412813" name="Rectangle 141"/>
              <p:cNvSpPr>
                <a:spLocks noChangeArrowheads="1"/>
              </p:cNvSpPr>
              <p:nvPr/>
            </p:nvSpPr>
            <p:spPr bwMode="auto">
              <a:xfrm>
                <a:off x="1219" y="8221"/>
                <a:ext cx="412" cy="49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100" b="1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86.8%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157" name="Rectangle 485"/>
              <p:cNvSpPr>
                <a:spLocks noChangeArrowheads="1"/>
              </p:cNvSpPr>
              <p:nvPr/>
            </p:nvSpPr>
            <p:spPr bwMode="auto">
              <a:xfrm>
                <a:off x="1212" y="8214"/>
                <a:ext cx="426" cy="50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60" name="Group 488"/>
            <p:cNvGrpSpPr>
              <a:grpSpLocks/>
            </p:cNvGrpSpPr>
            <p:nvPr/>
          </p:nvGrpSpPr>
          <p:grpSpPr bwMode="auto">
            <a:xfrm>
              <a:off x="1638" y="8214"/>
              <a:ext cx="337" cy="500"/>
              <a:chOff x="1638" y="8214"/>
              <a:chExt cx="337" cy="500"/>
            </a:xfrm>
          </p:grpSpPr>
          <p:sp>
            <p:nvSpPr>
              <p:cNvPr id="412814" name="Rectangle 142"/>
              <p:cNvSpPr>
                <a:spLocks noChangeArrowheads="1"/>
              </p:cNvSpPr>
              <p:nvPr/>
            </p:nvSpPr>
            <p:spPr bwMode="auto">
              <a:xfrm>
                <a:off x="1645" y="8221"/>
                <a:ext cx="323" cy="49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100" b="1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89.5%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159" name="Rectangle 487"/>
              <p:cNvSpPr>
                <a:spLocks noChangeArrowheads="1"/>
              </p:cNvSpPr>
              <p:nvPr/>
            </p:nvSpPr>
            <p:spPr bwMode="auto">
              <a:xfrm>
                <a:off x="1638" y="8214"/>
                <a:ext cx="337" cy="50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62" name="Group 490"/>
            <p:cNvGrpSpPr>
              <a:grpSpLocks/>
            </p:cNvGrpSpPr>
            <p:nvPr/>
          </p:nvGrpSpPr>
          <p:grpSpPr bwMode="auto">
            <a:xfrm>
              <a:off x="1975" y="8214"/>
              <a:ext cx="357" cy="500"/>
              <a:chOff x="1975" y="8214"/>
              <a:chExt cx="357" cy="500"/>
            </a:xfrm>
          </p:grpSpPr>
          <p:sp>
            <p:nvSpPr>
              <p:cNvPr id="412815" name="Rectangle 143"/>
              <p:cNvSpPr>
                <a:spLocks noChangeArrowheads="1"/>
              </p:cNvSpPr>
              <p:nvPr/>
            </p:nvSpPr>
            <p:spPr bwMode="auto">
              <a:xfrm>
                <a:off x="1982" y="8221"/>
                <a:ext cx="343" cy="49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100" b="1">
                    <a:solidFill>
                      <a:srgbClr val="0000FF"/>
                    </a:solidFill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2.7%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161" name="Rectangle 489"/>
              <p:cNvSpPr>
                <a:spLocks noChangeArrowheads="1"/>
              </p:cNvSpPr>
              <p:nvPr/>
            </p:nvSpPr>
            <p:spPr bwMode="auto">
              <a:xfrm>
                <a:off x="1975" y="8214"/>
                <a:ext cx="357" cy="50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64" name="Group 492"/>
            <p:cNvGrpSpPr>
              <a:grpSpLocks/>
            </p:cNvGrpSpPr>
            <p:nvPr/>
          </p:nvGrpSpPr>
          <p:grpSpPr bwMode="auto">
            <a:xfrm>
              <a:off x="2332" y="8214"/>
              <a:ext cx="434" cy="500"/>
              <a:chOff x="2332" y="8214"/>
              <a:chExt cx="434" cy="500"/>
            </a:xfrm>
          </p:grpSpPr>
          <p:sp>
            <p:nvSpPr>
              <p:cNvPr id="412816" name="Rectangle 144"/>
              <p:cNvSpPr>
                <a:spLocks noChangeArrowheads="1"/>
              </p:cNvSpPr>
              <p:nvPr/>
            </p:nvSpPr>
            <p:spPr bwMode="auto">
              <a:xfrm>
                <a:off x="2339" y="8221"/>
                <a:ext cx="420" cy="49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100" b="1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3.1%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163" name="Rectangle 491"/>
              <p:cNvSpPr>
                <a:spLocks noChangeArrowheads="1"/>
              </p:cNvSpPr>
              <p:nvPr/>
            </p:nvSpPr>
            <p:spPr bwMode="auto">
              <a:xfrm>
                <a:off x="2332" y="8214"/>
                <a:ext cx="434" cy="50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66" name="Group 494"/>
            <p:cNvGrpSpPr>
              <a:grpSpLocks/>
            </p:cNvGrpSpPr>
            <p:nvPr/>
          </p:nvGrpSpPr>
          <p:grpSpPr bwMode="auto">
            <a:xfrm>
              <a:off x="2766" y="8214"/>
              <a:ext cx="336" cy="500"/>
              <a:chOff x="2766" y="8214"/>
              <a:chExt cx="336" cy="500"/>
            </a:xfrm>
          </p:grpSpPr>
          <p:sp>
            <p:nvSpPr>
              <p:cNvPr id="412817" name="Rectangle 145"/>
              <p:cNvSpPr>
                <a:spLocks noChangeArrowheads="1"/>
              </p:cNvSpPr>
              <p:nvPr/>
            </p:nvSpPr>
            <p:spPr bwMode="auto">
              <a:xfrm>
                <a:off x="2773" y="8221"/>
                <a:ext cx="322" cy="49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100" b="1"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2.6%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165" name="Rectangle 493"/>
              <p:cNvSpPr>
                <a:spLocks noChangeArrowheads="1"/>
              </p:cNvSpPr>
              <p:nvPr/>
            </p:nvSpPr>
            <p:spPr bwMode="auto">
              <a:xfrm>
                <a:off x="2766" y="8214"/>
                <a:ext cx="336" cy="50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413168" name="Group 496"/>
            <p:cNvGrpSpPr>
              <a:grpSpLocks/>
            </p:cNvGrpSpPr>
            <p:nvPr/>
          </p:nvGrpSpPr>
          <p:grpSpPr bwMode="auto">
            <a:xfrm>
              <a:off x="3102" y="8214"/>
              <a:ext cx="406" cy="500"/>
              <a:chOff x="3102" y="8214"/>
              <a:chExt cx="406" cy="500"/>
            </a:xfrm>
          </p:grpSpPr>
          <p:sp>
            <p:nvSpPr>
              <p:cNvPr id="412818" name="Rectangle 146"/>
              <p:cNvSpPr>
                <a:spLocks noChangeArrowheads="1"/>
              </p:cNvSpPr>
              <p:nvPr/>
            </p:nvSpPr>
            <p:spPr bwMode="auto">
              <a:xfrm>
                <a:off x="3109" y="8221"/>
                <a:ext cx="392" cy="493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r>
                  <a:rPr lang="en-AU" sz="1100" b="1">
                    <a:solidFill>
                      <a:srgbClr val="FF0000"/>
                    </a:solidFill>
                    <a:latin typeface="Swis721 BT" pitchFamily="34" charset="0"/>
                    <a:ea typeface="Arial Unicode MS" pitchFamily="34" charset="-128"/>
                    <a:cs typeface="Arial Unicode MS" pitchFamily="34" charset="-128"/>
                  </a:rPr>
                  <a:t>0.5%</a:t>
                </a:r>
                <a:endParaRPr lang="en-AU" sz="1000">
                  <a:cs typeface="Times New Roman" pitchFamily="18" charset="0"/>
                </a:endParaRPr>
              </a:p>
              <a:p>
                <a:pPr eaLnBrk="0" hangingPunct="0"/>
                <a:endParaRPr lang="en-AU"/>
              </a:p>
            </p:txBody>
          </p:sp>
          <p:sp>
            <p:nvSpPr>
              <p:cNvPr id="413167" name="Rectangle 495"/>
              <p:cNvSpPr>
                <a:spLocks noChangeArrowheads="1"/>
              </p:cNvSpPr>
              <p:nvPr/>
            </p:nvSpPr>
            <p:spPr bwMode="auto">
              <a:xfrm>
                <a:off x="3102" y="8214"/>
                <a:ext cx="406" cy="500"/>
              </a:xfrm>
              <a:prstGeom prst="rect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6b – Critical Path Investigation</a:t>
            </a:r>
          </a:p>
        </p:txBody>
      </p:sp>
      <p:pic>
        <p:nvPicPr>
          <p:cNvPr id="415748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49513" y="1981200"/>
            <a:ext cx="5413375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6c – Design Progress Report</a:t>
            </a:r>
          </a:p>
        </p:txBody>
      </p:sp>
      <p:pic>
        <p:nvPicPr>
          <p:cNvPr id="417800" name="Picture 8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87538" y="1981200"/>
            <a:ext cx="6538912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3747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Introduction</a:t>
            </a:r>
          </a:p>
        </p:txBody>
      </p:sp>
      <p:sp>
        <p:nvSpPr>
          <p:cNvPr id="37479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Project Monitoring &amp; Control</a:t>
            </a:r>
          </a:p>
          <a:p>
            <a:pPr lvl="1"/>
            <a:r>
              <a:rPr lang="en-AU"/>
              <a:t>Ideal Control System</a:t>
            </a:r>
          </a:p>
          <a:p>
            <a:pPr lvl="1"/>
            <a:r>
              <a:rPr lang="en-AU"/>
              <a:t>Main Elements: </a:t>
            </a:r>
            <a:r>
              <a:rPr lang="en-AU" sz="2000"/>
              <a:t>Cost, Time, Quality and Safety</a:t>
            </a:r>
            <a:endParaRPr lang="en-AU"/>
          </a:p>
          <a:p>
            <a:pPr lvl="1"/>
            <a:r>
              <a:rPr lang="en-AU"/>
              <a:t>Techniques:</a:t>
            </a:r>
          </a:p>
          <a:p>
            <a:pPr lvl="2"/>
            <a:r>
              <a:rPr lang="en-AU"/>
              <a:t>Leading parameter</a:t>
            </a:r>
          </a:p>
          <a:p>
            <a:pPr lvl="2"/>
            <a:r>
              <a:rPr lang="en-AU"/>
              <a:t>Activity based ratios</a:t>
            </a:r>
          </a:p>
          <a:p>
            <a:pPr lvl="2"/>
            <a:r>
              <a:rPr lang="en-AU"/>
              <a:t>Variances</a:t>
            </a:r>
          </a:p>
          <a:p>
            <a:pPr lvl="2"/>
            <a:r>
              <a:rPr lang="en-AU"/>
              <a:t>Earned Value Performance Measurement (EVPM)</a:t>
            </a:r>
          </a:p>
          <a:p>
            <a:pPr lvl="2"/>
            <a:endParaRPr lang="en-AU"/>
          </a:p>
          <a:p>
            <a:pPr lvl="1"/>
            <a:endParaRPr lang="en-A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6d – Construction Progress Report</a:t>
            </a:r>
          </a:p>
        </p:txBody>
      </p:sp>
      <p:pic>
        <p:nvPicPr>
          <p:cNvPr id="419845" name="Picture 5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1813" y="1981200"/>
            <a:ext cx="6708775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6e – Earned Value Progress Report</a:t>
            </a:r>
          </a:p>
        </p:txBody>
      </p:sp>
      <p:pic>
        <p:nvPicPr>
          <p:cNvPr id="421892" name="Picture 4" descr="image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/>
          <a:srcRect l="5408"/>
          <a:stretch>
            <a:fillRect/>
          </a:stretch>
        </p:blipFill>
        <p:spPr>
          <a:xfrm>
            <a:off x="2505075" y="1981200"/>
            <a:ext cx="5302250" cy="4114800"/>
          </a:xfr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6f – S/C Variance Progress Report</a:t>
            </a:r>
          </a:p>
        </p:txBody>
      </p:sp>
      <p:pic>
        <p:nvPicPr>
          <p:cNvPr id="4239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60688" y="2081213"/>
            <a:ext cx="4392612" cy="3914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6g – Cash Flow Report</a:t>
            </a:r>
          </a:p>
        </p:txBody>
      </p:sp>
      <p:pic>
        <p:nvPicPr>
          <p:cNvPr id="425987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Conclusion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sz="1600" b="1"/>
              <a:t>EVPM is a good tool for improving the analysis of progress and performance on a construction project.</a:t>
            </a:r>
          </a:p>
          <a:p>
            <a:pPr>
              <a:lnSpc>
                <a:spcPct val="100000"/>
              </a:lnSpc>
            </a:pPr>
            <a:r>
              <a:rPr lang="en-AU" sz="1600" b="1"/>
              <a:t>Although level 4</a:t>
            </a:r>
            <a:r>
              <a:rPr lang="en-AU" sz="1600" b="1" baseline="30000"/>
              <a:t>th</a:t>
            </a:r>
            <a:r>
              <a:rPr lang="en-AU" sz="1600" b="1"/>
              <a:t> WP’s give accurate results, site engineers feel more confident at 5</a:t>
            </a:r>
            <a:r>
              <a:rPr lang="en-AU" sz="1600" b="1" baseline="30000"/>
              <a:t>th</a:t>
            </a:r>
            <a:r>
              <a:rPr lang="en-AU" sz="1600" b="1"/>
              <a:t> level.</a:t>
            </a:r>
          </a:p>
          <a:p>
            <a:pPr>
              <a:lnSpc>
                <a:spcPct val="100000"/>
              </a:lnSpc>
            </a:pPr>
            <a:r>
              <a:rPr lang="en-AU" sz="1600" b="1"/>
              <a:t>General overheads and profits should be eliminated from the analysis so that actual expenditure can be directly compared with budgeted expenditure.</a:t>
            </a:r>
          </a:p>
          <a:p>
            <a:pPr>
              <a:lnSpc>
                <a:spcPct val="100000"/>
              </a:lnSpc>
            </a:pPr>
            <a:r>
              <a:rPr lang="en-AU" sz="1600" b="1"/>
              <a:t>Within this closed network, activities are updated with time data and WP’s updated with cost info.</a:t>
            </a:r>
          </a:p>
          <a:p>
            <a:pPr>
              <a:lnSpc>
                <a:spcPct val="100000"/>
              </a:lnSpc>
            </a:pPr>
            <a:r>
              <a:rPr lang="en-AU" sz="1600" b="1"/>
              <a:t>The test data needs to be expanded with data from a wider range of road projects to provide more practical usages and procedures of EVPM system.</a:t>
            </a:r>
          </a:p>
          <a:p>
            <a:pPr>
              <a:lnSpc>
                <a:spcPct val="100000"/>
              </a:lnSpc>
            </a:pPr>
            <a:r>
              <a:rPr lang="en-AU" sz="1600" b="1"/>
              <a:t>Getting the accurate cost figures from financial dept and the real time and performance data from site engineers, makes the EVPM system a reliable performance measurement tool.</a:t>
            </a:r>
          </a:p>
          <a:p>
            <a:pPr>
              <a:lnSpc>
                <a:spcPct val="100000"/>
              </a:lnSpc>
            </a:pP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Acknowledgment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/>
              <a:t>Consulting services was undertaken and fully supported by: </a:t>
            </a:r>
          </a:p>
          <a:p>
            <a:pPr lvl="1"/>
            <a:r>
              <a:rPr lang="en-AU" sz="1700">
                <a:solidFill>
                  <a:srgbClr val="FF9900"/>
                </a:solidFill>
              </a:rPr>
              <a:t>Blue Visions Management Pty Ltd (BVM)</a:t>
            </a:r>
            <a:r>
              <a:rPr lang="en-AU" sz="1700"/>
              <a:t>, Sydney, Australia.</a:t>
            </a:r>
          </a:p>
          <a:p>
            <a:endParaRPr lang="en-AU" sz="1800"/>
          </a:p>
          <a:p>
            <a:endParaRPr lang="en-AU" sz="1800"/>
          </a:p>
          <a:p>
            <a:r>
              <a:rPr lang="en-AU" sz="1800"/>
              <a:t>Database support has been provided by:</a:t>
            </a:r>
          </a:p>
          <a:p>
            <a:pPr lvl="1"/>
            <a:r>
              <a:rPr lang="en-AU" sz="1700"/>
              <a:t> </a:t>
            </a:r>
            <a:r>
              <a:rPr lang="en-AU" sz="1700">
                <a:solidFill>
                  <a:srgbClr val="FF9900"/>
                </a:solidFill>
              </a:rPr>
              <a:t>Leighton Contractors Pty Ltd (LCPL)</a:t>
            </a:r>
            <a:r>
              <a:rPr lang="en-AU" sz="1700"/>
              <a:t>, Australia.</a:t>
            </a:r>
            <a:endParaRPr lang="en-US"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1750" y="2600325"/>
            <a:ext cx="7620000" cy="1470025"/>
          </a:xfrm>
        </p:spPr>
        <p:txBody>
          <a:bodyPr/>
          <a:lstStyle/>
          <a:p>
            <a:pPr algn="ctr"/>
            <a:r>
              <a:rPr lang="en-AU">
                <a:solidFill>
                  <a:srgbClr val="FF9933"/>
                </a:solidFill>
              </a:rPr>
              <a:t>THANK YOU</a:t>
            </a:r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Ideal Control System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Example: Construction of a bridge</a:t>
            </a:r>
          </a:p>
          <a:p>
            <a:pPr lvl="1"/>
            <a:r>
              <a:rPr lang="en-AU"/>
              <a:t>Budget: $10’000’000</a:t>
            </a:r>
          </a:p>
          <a:p>
            <a:pPr lvl="1"/>
            <a:r>
              <a:rPr lang="en-AU"/>
              <a:t>Project Duration: 1 year</a:t>
            </a:r>
          </a:p>
          <a:p>
            <a:pPr lvl="1"/>
            <a:r>
              <a:rPr lang="en-AU"/>
              <a:t>After 6 months, we have received an invoice of $5’000’000. The question is how much job really done?</a:t>
            </a:r>
          </a:p>
          <a:p>
            <a:pPr lvl="1"/>
            <a:endParaRPr lang="en-AU"/>
          </a:p>
          <a:p>
            <a:pPr lvl="1">
              <a:buFont typeface="Wingdings" pitchFamily="2" charset="2"/>
              <a:buNone/>
            </a:pPr>
            <a:r>
              <a:rPr lang="en-AU" b="1">
                <a:solidFill>
                  <a:srgbClr val="FF9933"/>
                </a:solidFill>
              </a:rPr>
              <a:t>More accurate answer, ideal Control System</a:t>
            </a:r>
          </a:p>
          <a:p>
            <a:pPr lvl="2"/>
            <a:endParaRPr lang="en-AU" b="1">
              <a:solidFill>
                <a:srgbClr val="FF9933"/>
              </a:solidFill>
            </a:endParaRPr>
          </a:p>
          <a:p>
            <a:pPr lvl="1"/>
            <a:endParaRPr lang="en-AU" sz="2000" b="1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EVPM Background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Industrial base – at the turn of the 20</a:t>
            </a:r>
            <a:r>
              <a:rPr lang="en-AU" baseline="30000"/>
              <a:t>th</a:t>
            </a:r>
            <a:r>
              <a:rPr lang="en-AU"/>
              <a:t> century</a:t>
            </a:r>
          </a:p>
          <a:p>
            <a:r>
              <a:rPr lang="en-AU"/>
              <a:t>US - Department of Defence</a:t>
            </a:r>
          </a:p>
          <a:p>
            <a:pPr lvl="1"/>
            <a:r>
              <a:rPr lang="en-AU"/>
              <a:t>Idea took root in 1960’s</a:t>
            </a:r>
          </a:p>
          <a:p>
            <a:pPr lvl="1"/>
            <a:r>
              <a:rPr lang="en-AU"/>
              <a:t>C/SCSC (35 criterions) in 1967</a:t>
            </a:r>
          </a:p>
          <a:p>
            <a:pPr lvl="1"/>
            <a:r>
              <a:rPr lang="en-AU"/>
              <a:t>Emerged as a PM tool in the early 1990’s</a:t>
            </a:r>
          </a:p>
          <a:p>
            <a:endParaRPr lang="en-AU"/>
          </a:p>
          <a:p>
            <a:pPr lvl="2"/>
            <a:endParaRPr lang="en-AU"/>
          </a:p>
          <a:p>
            <a:pPr lvl="1"/>
            <a:endParaRPr lang="en-A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EVPM Process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AU"/>
              <a:t>Decompose the WBS</a:t>
            </a:r>
          </a:p>
          <a:p>
            <a:pPr marL="571500" indent="-571500"/>
            <a:r>
              <a:rPr lang="en-AU"/>
              <a:t>Assign responsibility</a:t>
            </a:r>
          </a:p>
          <a:p>
            <a:pPr marL="571500" indent="-571500"/>
            <a:r>
              <a:rPr lang="en-AU"/>
              <a:t>Planning/Scheduling</a:t>
            </a:r>
          </a:p>
          <a:p>
            <a:pPr marL="571500" indent="-571500"/>
            <a:r>
              <a:rPr lang="en-AU"/>
              <a:t>Develop time-phased budget</a:t>
            </a:r>
          </a:p>
          <a:p>
            <a:pPr marL="571500" indent="-571500"/>
            <a:r>
              <a:rPr lang="en-AU"/>
              <a:t>Objective measures of performance</a:t>
            </a:r>
          </a:p>
          <a:p>
            <a:pPr marL="571500" indent="-571500"/>
            <a:r>
              <a:rPr lang="en-AU"/>
              <a:t>Set the performance baseline</a:t>
            </a:r>
          </a:p>
          <a:p>
            <a:pPr marL="571500" indent="-571500"/>
            <a:r>
              <a:rPr lang="en-AU"/>
              <a:t>Monitor &amp; Report</a:t>
            </a:r>
          </a:p>
          <a:p>
            <a:pPr marL="1371600" lvl="2" indent="-457200"/>
            <a:endParaRPr lang="en-AU"/>
          </a:p>
          <a:p>
            <a:pPr marL="990600" lvl="1" indent="-533400"/>
            <a:endParaRPr lang="en-A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Case Study – </a:t>
            </a:r>
            <a:r>
              <a:rPr lang="en-AU" sz="2100"/>
              <a:t>NWT-Way, Sydney, Australia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27638" y="1981200"/>
            <a:ext cx="3532187" cy="4114800"/>
          </a:xfrm>
        </p:spPr>
        <p:txBody>
          <a:bodyPr/>
          <a:lstStyle/>
          <a:p>
            <a:r>
              <a:rPr lang="en-AU" sz="2200"/>
              <a:t>Bus rapid transit line</a:t>
            </a:r>
          </a:p>
          <a:p>
            <a:r>
              <a:rPr lang="en-AU" sz="2200"/>
              <a:t>A$500M D&amp;C</a:t>
            </a:r>
          </a:p>
          <a:p>
            <a:r>
              <a:rPr lang="en-AU" sz="2200"/>
              <a:t>Feb 04 to Dec 07</a:t>
            </a:r>
          </a:p>
          <a:p>
            <a:r>
              <a:rPr lang="en-AU" sz="2200"/>
              <a:t>24 Km</a:t>
            </a:r>
          </a:p>
          <a:p>
            <a:r>
              <a:rPr lang="en-AU" sz="2200"/>
              <a:t>30 Stations</a:t>
            </a:r>
          </a:p>
          <a:p>
            <a:r>
              <a:rPr lang="en-AU" sz="2200"/>
              <a:t>7 Bridges</a:t>
            </a:r>
          </a:p>
          <a:p>
            <a:r>
              <a:rPr lang="en-AU" sz="2200"/>
              <a:t>1 Underpass</a:t>
            </a:r>
          </a:p>
          <a:p>
            <a:r>
              <a:rPr lang="en-AU" sz="2200"/>
              <a:t>Cycleway, pedestrian facilities </a:t>
            </a:r>
          </a:p>
          <a:p>
            <a:pPr lvl="1"/>
            <a:endParaRPr lang="en-AU" sz="1800"/>
          </a:p>
        </p:txBody>
      </p:sp>
      <p:pic>
        <p:nvPicPr>
          <p:cNvPr id="385032" name="Picture 8" descr="Copy of NWT-way ma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25613" y="1612900"/>
            <a:ext cx="3411537" cy="4676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Case Study – </a:t>
            </a:r>
            <a:r>
              <a:rPr lang="en-AU" sz="2100"/>
              <a:t>NWT-Way, Sydney, Australia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27638" y="1981200"/>
            <a:ext cx="3532187" cy="4114800"/>
          </a:xfrm>
        </p:spPr>
        <p:txBody>
          <a:bodyPr/>
          <a:lstStyle/>
          <a:p>
            <a:endParaRPr lang="en-AU" sz="2200"/>
          </a:p>
          <a:p>
            <a:pPr lvl="2"/>
            <a:endParaRPr lang="en-AU" sz="1800"/>
          </a:p>
          <a:p>
            <a:pPr lvl="1"/>
            <a:endParaRPr lang="en-AU" sz="1800"/>
          </a:p>
        </p:txBody>
      </p:sp>
      <p:pic>
        <p:nvPicPr>
          <p:cNvPr id="437254" name="Picture 6" descr="060531_00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05025" y="1670050"/>
            <a:ext cx="3532188" cy="2551113"/>
          </a:xfrm>
        </p:spPr>
      </p:pic>
      <p:pic>
        <p:nvPicPr>
          <p:cNvPr id="437255" name="Picture 7" descr="060531_0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6525" y="3784600"/>
            <a:ext cx="3494088" cy="2522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Case Study – </a:t>
            </a:r>
            <a:r>
              <a:rPr lang="en-AU" sz="2100"/>
              <a:t>NWT-Way, Sydney, Australia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27638" y="1981200"/>
            <a:ext cx="3532187" cy="4114800"/>
          </a:xfrm>
        </p:spPr>
        <p:txBody>
          <a:bodyPr/>
          <a:lstStyle/>
          <a:p>
            <a:endParaRPr lang="en-AU" sz="2200"/>
          </a:p>
          <a:p>
            <a:pPr lvl="2"/>
            <a:endParaRPr lang="en-AU" sz="1800"/>
          </a:p>
          <a:p>
            <a:pPr lvl="1"/>
            <a:endParaRPr lang="en-AU" sz="1800"/>
          </a:p>
        </p:txBody>
      </p:sp>
      <p:pic>
        <p:nvPicPr>
          <p:cNvPr id="439304" name="Picture 8" descr="100_394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17725" y="1651000"/>
            <a:ext cx="3308350" cy="2687638"/>
          </a:xfrm>
          <a:noFill/>
          <a:ln/>
        </p:spPr>
      </p:pic>
      <p:pic>
        <p:nvPicPr>
          <p:cNvPr id="439305" name="Picture 9" descr="Mons Road 060531_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6675" y="3713163"/>
            <a:ext cx="3581400" cy="2586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 		 Copyright 2007 blueVisions Management Pty Ltd </a:t>
            </a:r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1 – WBS &amp; Work Packages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54163" y="1981200"/>
            <a:ext cx="3532187" cy="4114800"/>
          </a:xfrm>
        </p:spPr>
        <p:txBody>
          <a:bodyPr/>
          <a:lstStyle/>
          <a:p>
            <a:endParaRPr lang="en-AU" sz="2200"/>
          </a:p>
          <a:p>
            <a:pPr lvl="2"/>
            <a:endParaRPr lang="en-AU" sz="1800"/>
          </a:p>
          <a:p>
            <a:pPr lvl="1"/>
            <a:endParaRPr lang="en-AU" sz="1800"/>
          </a:p>
        </p:txBody>
      </p:sp>
      <p:grpSp>
        <p:nvGrpSpPr>
          <p:cNvPr id="2" name="Organization Chart 5"/>
          <p:cNvGrpSpPr>
            <a:grpSpLocks/>
          </p:cNvGrpSpPr>
          <p:nvPr/>
        </p:nvGrpSpPr>
        <p:grpSpPr bwMode="auto">
          <a:xfrm>
            <a:off x="1722438" y="1701800"/>
            <a:ext cx="6521450" cy="4427538"/>
            <a:chOff x="1392" y="1296"/>
            <a:chExt cx="7957" cy="2040"/>
          </a:xfrm>
        </p:grpSpPr>
        <p:cxnSp>
          <p:nvCxnSpPr>
            <p:cNvPr id="388131" name="_s388131"/>
            <p:cNvCxnSpPr>
              <a:cxnSpLocks noChangeShapeType="1"/>
              <a:stCxn id="17" idx="1"/>
              <a:endCxn id="16" idx="2"/>
            </p:cNvCxnSpPr>
            <p:nvPr/>
          </p:nvCxnSpPr>
          <p:spPr bwMode="auto">
            <a:xfrm rot="10800000" flipH="1">
              <a:off x="4930" y="2869"/>
              <a:ext cx="443" cy="311"/>
            </a:xfrm>
            <a:prstGeom prst="bentConnector4">
              <a:avLst>
                <a:gd name="adj1" fmla="val -29032"/>
                <a:gd name="adj2" fmla="val 7317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8129" name="_s388129"/>
            <p:cNvCxnSpPr>
              <a:cxnSpLocks noChangeShapeType="1"/>
              <a:stCxn id="16" idx="1"/>
              <a:endCxn id="8" idx="2"/>
            </p:cNvCxnSpPr>
            <p:nvPr/>
          </p:nvCxnSpPr>
          <p:spPr bwMode="auto">
            <a:xfrm rot="10800000">
              <a:off x="1825" y="2460"/>
              <a:ext cx="150" cy="28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8127" name="_s388127"/>
            <p:cNvCxnSpPr>
              <a:cxnSpLocks noChangeShapeType="1"/>
              <a:stCxn id="15" idx="0"/>
              <a:endCxn id="7" idx="2"/>
            </p:cNvCxnSpPr>
            <p:nvPr/>
          </p:nvCxnSpPr>
          <p:spPr bwMode="auto">
            <a:xfrm rot="5400000" flipH="1">
              <a:off x="8591" y="1843"/>
              <a:ext cx="150" cy="507"/>
            </a:xfrm>
            <a:prstGeom prst="bentConnector3">
              <a:avLst>
                <a:gd name="adj1" fmla="val 351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8125" name="_s388125"/>
            <p:cNvCxnSpPr>
              <a:cxnSpLocks noChangeShapeType="1"/>
              <a:stCxn id="14" idx="0"/>
              <a:endCxn id="7" idx="2"/>
            </p:cNvCxnSpPr>
            <p:nvPr/>
          </p:nvCxnSpPr>
          <p:spPr bwMode="auto">
            <a:xfrm rot="16200000">
              <a:off x="8084" y="1843"/>
              <a:ext cx="150" cy="507"/>
            </a:xfrm>
            <a:prstGeom prst="bentConnector3">
              <a:avLst>
                <a:gd name="adj1" fmla="val 351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8123" name="_s388123"/>
            <p:cNvCxnSpPr>
              <a:cxnSpLocks noChangeShapeType="1"/>
              <a:stCxn id="13" idx="0"/>
              <a:endCxn id="6" idx="2"/>
            </p:cNvCxnSpPr>
            <p:nvPr/>
          </p:nvCxnSpPr>
          <p:spPr bwMode="auto">
            <a:xfrm rot="5400000" flipH="1">
              <a:off x="6564" y="1843"/>
              <a:ext cx="150" cy="507"/>
            </a:xfrm>
            <a:prstGeom prst="bentConnector3">
              <a:avLst>
                <a:gd name="adj1" fmla="val 351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8121" name="_s388121"/>
            <p:cNvCxnSpPr>
              <a:cxnSpLocks noChangeShapeType="1"/>
              <a:stCxn id="12" idx="0"/>
              <a:endCxn id="6" idx="2"/>
            </p:cNvCxnSpPr>
            <p:nvPr/>
          </p:nvCxnSpPr>
          <p:spPr bwMode="auto">
            <a:xfrm rot="16200000">
              <a:off x="6057" y="1843"/>
              <a:ext cx="150" cy="507"/>
            </a:xfrm>
            <a:prstGeom prst="bentConnector3">
              <a:avLst>
                <a:gd name="adj1" fmla="val 351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8119" name="_s388119"/>
            <p:cNvCxnSpPr>
              <a:cxnSpLocks noChangeShapeType="1"/>
              <a:stCxn id="11" idx="0"/>
              <a:endCxn id="5" idx="2"/>
            </p:cNvCxnSpPr>
            <p:nvPr/>
          </p:nvCxnSpPr>
          <p:spPr bwMode="auto">
            <a:xfrm rot="5400000" flipH="1">
              <a:off x="4536" y="1843"/>
              <a:ext cx="150" cy="507"/>
            </a:xfrm>
            <a:prstGeom prst="bentConnector3">
              <a:avLst>
                <a:gd name="adj1" fmla="val 351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8117" name="_s388117"/>
            <p:cNvCxnSpPr>
              <a:cxnSpLocks noChangeShapeType="1"/>
              <a:stCxn id="10" idx="0"/>
              <a:endCxn id="5" idx="2"/>
            </p:cNvCxnSpPr>
            <p:nvPr/>
          </p:nvCxnSpPr>
          <p:spPr bwMode="auto">
            <a:xfrm rot="16200000">
              <a:off x="4030" y="1844"/>
              <a:ext cx="150" cy="505"/>
            </a:xfrm>
            <a:prstGeom prst="bentConnector3">
              <a:avLst>
                <a:gd name="adj1" fmla="val 351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8115" name="_s388115"/>
            <p:cNvCxnSpPr>
              <a:cxnSpLocks noChangeShapeType="1"/>
              <a:stCxn id="9" idx="0"/>
              <a:endCxn id="4" idx="2"/>
            </p:cNvCxnSpPr>
            <p:nvPr/>
          </p:nvCxnSpPr>
          <p:spPr bwMode="auto">
            <a:xfrm rot="5400000" flipH="1">
              <a:off x="2510" y="1843"/>
              <a:ext cx="150" cy="507"/>
            </a:xfrm>
            <a:prstGeom prst="bentConnector3">
              <a:avLst>
                <a:gd name="adj1" fmla="val 351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8113" name="_s388113"/>
            <p:cNvCxnSpPr>
              <a:cxnSpLocks noChangeShapeType="1"/>
              <a:stCxn id="8" idx="0"/>
              <a:endCxn id="4" idx="2"/>
            </p:cNvCxnSpPr>
            <p:nvPr/>
          </p:nvCxnSpPr>
          <p:spPr bwMode="auto">
            <a:xfrm rot="16200000">
              <a:off x="2003" y="1843"/>
              <a:ext cx="150" cy="507"/>
            </a:xfrm>
            <a:prstGeom prst="bentConnector3">
              <a:avLst>
                <a:gd name="adj1" fmla="val 351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8111" name="_s388111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6817" y="138"/>
              <a:ext cx="150" cy="3041"/>
            </a:xfrm>
            <a:prstGeom prst="bentConnector3">
              <a:avLst>
                <a:gd name="adj1" fmla="val 351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8108" name="_s388108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5803" y="1152"/>
              <a:ext cx="150" cy="1014"/>
            </a:xfrm>
            <a:prstGeom prst="bentConnector3">
              <a:avLst>
                <a:gd name="adj1" fmla="val 351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8107" name="_s388107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4789" y="1152"/>
              <a:ext cx="150" cy="1014"/>
            </a:xfrm>
            <a:prstGeom prst="bentConnector3">
              <a:avLst>
                <a:gd name="adj1" fmla="val 351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8106" name="_s388106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3776" y="139"/>
              <a:ext cx="150" cy="3040"/>
            </a:xfrm>
            <a:prstGeom prst="bentConnector3">
              <a:avLst>
                <a:gd name="adj1" fmla="val 351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88102"/>
            <p:cNvSpPr>
              <a:spLocks noChangeArrowheads="1"/>
            </p:cNvSpPr>
            <p:nvPr/>
          </p:nvSpPr>
          <p:spPr bwMode="auto">
            <a:xfrm>
              <a:off x="4939" y="1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charset="0"/>
                </a:rPr>
                <a:t>North West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charset="0"/>
                </a:rPr>
                <a:t>T-Way</a:t>
              </a:r>
            </a:p>
          </p:txBody>
        </p:sp>
        <p:sp>
          <p:nvSpPr>
            <p:cNvPr id="4" name="_s388103"/>
            <p:cNvSpPr>
              <a:spLocks noChangeArrowheads="1"/>
            </p:cNvSpPr>
            <p:nvPr/>
          </p:nvSpPr>
          <p:spPr bwMode="auto">
            <a:xfrm>
              <a:off x="1899" y="17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Zone 1</a:t>
              </a:r>
            </a:p>
          </p:txBody>
        </p:sp>
        <p:sp>
          <p:nvSpPr>
            <p:cNvPr id="5" name="_s388104"/>
            <p:cNvSpPr>
              <a:spLocks noChangeArrowheads="1"/>
            </p:cNvSpPr>
            <p:nvPr/>
          </p:nvSpPr>
          <p:spPr bwMode="auto">
            <a:xfrm>
              <a:off x="3926" y="17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Zone 2</a:t>
              </a:r>
            </a:p>
          </p:txBody>
        </p:sp>
        <p:sp>
          <p:nvSpPr>
            <p:cNvPr id="6" name="_s388105"/>
            <p:cNvSpPr>
              <a:spLocks noChangeArrowheads="1"/>
            </p:cNvSpPr>
            <p:nvPr/>
          </p:nvSpPr>
          <p:spPr bwMode="auto">
            <a:xfrm>
              <a:off x="5953" y="17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Zone 3</a:t>
              </a:r>
            </a:p>
          </p:txBody>
        </p:sp>
        <p:sp>
          <p:nvSpPr>
            <p:cNvPr id="7" name="_s388110"/>
            <p:cNvSpPr>
              <a:spLocks noChangeArrowheads="1"/>
            </p:cNvSpPr>
            <p:nvPr/>
          </p:nvSpPr>
          <p:spPr bwMode="auto">
            <a:xfrm>
              <a:off x="7979" y="17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Zone 4</a:t>
              </a:r>
            </a:p>
          </p:txBody>
        </p:sp>
        <p:sp>
          <p:nvSpPr>
            <p:cNvPr id="8" name="_s388112"/>
            <p:cNvSpPr>
              <a:spLocks noChangeArrowheads="1"/>
            </p:cNvSpPr>
            <p:nvPr/>
          </p:nvSpPr>
          <p:spPr bwMode="auto">
            <a:xfrm>
              <a:off x="1392" y="21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Section 1</a:t>
              </a:r>
            </a:p>
          </p:txBody>
        </p:sp>
        <p:sp>
          <p:nvSpPr>
            <p:cNvPr id="9" name="_s388114"/>
            <p:cNvSpPr>
              <a:spLocks noChangeArrowheads="1"/>
            </p:cNvSpPr>
            <p:nvPr/>
          </p:nvSpPr>
          <p:spPr bwMode="auto">
            <a:xfrm>
              <a:off x="2406" y="21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Section 2</a:t>
              </a:r>
            </a:p>
          </p:txBody>
        </p:sp>
        <p:sp>
          <p:nvSpPr>
            <p:cNvPr id="10" name="_s388116"/>
            <p:cNvSpPr>
              <a:spLocks noChangeArrowheads="1"/>
            </p:cNvSpPr>
            <p:nvPr/>
          </p:nvSpPr>
          <p:spPr bwMode="auto">
            <a:xfrm>
              <a:off x="3420" y="217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Section 3</a:t>
              </a:r>
            </a:p>
          </p:txBody>
        </p:sp>
        <p:sp>
          <p:nvSpPr>
            <p:cNvPr id="11" name="_s388118"/>
            <p:cNvSpPr>
              <a:spLocks noChangeArrowheads="1"/>
            </p:cNvSpPr>
            <p:nvPr/>
          </p:nvSpPr>
          <p:spPr bwMode="auto">
            <a:xfrm>
              <a:off x="4433" y="21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Section 4</a:t>
              </a:r>
            </a:p>
          </p:txBody>
        </p:sp>
        <p:sp>
          <p:nvSpPr>
            <p:cNvPr id="12" name="_s388120"/>
            <p:cNvSpPr>
              <a:spLocks noChangeArrowheads="1"/>
            </p:cNvSpPr>
            <p:nvPr/>
          </p:nvSpPr>
          <p:spPr bwMode="auto">
            <a:xfrm>
              <a:off x="5447" y="217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Section 5</a:t>
              </a:r>
            </a:p>
          </p:txBody>
        </p:sp>
        <p:sp>
          <p:nvSpPr>
            <p:cNvPr id="13" name="_s388122"/>
            <p:cNvSpPr>
              <a:spLocks noChangeArrowheads="1"/>
            </p:cNvSpPr>
            <p:nvPr/>
          </p:nvSpPr>
          <p:spPr bwMode="auto">
            <a:xfrm>
              <a:off x="6460" y="217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Section 6</a:t>
              </a:r>
            </a:p>
          </p:txBody>
        </p:sp>
        <p:sp>
          <p:nvSpPr>
            <p:cNvPr id="14" name="_s388124"/>
            <p:cNvSpPr>
              <a:spLocks noChangeArrowheads="1"/>
            </p:cNvSpPr>
            <p:nvPr/>
          </p:nvSpPr>
          <p:spPr bwMode="auto">
            <a:xfrm>
              <a:off x="7473" y="217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Section 7</a:t>
              </a:r>
            </a:p>
          </p:txBody>
        </p:sp>
        <p:sp>
          <p:nvSpPr>
            <p:cNvPr id="15" name="_s388126"/>
            <p:cNvSpPr>
              <a:spLocks noChangeArrowheads="1"/>
            </p:cNvSpPr>
            <p:nvPr/>
          </p:nvSpPr>
          <p:spPr bwMode="auto">
            <a:xfrm>
              <a:off x="8486" y="217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Section 8</a:t>
              </a:r>
            </a:p>
          </p:txBody>
        </p:sp>
        <p:sp>
          <p:nvSpPr>
            <p:cNvPr id="16" name="_s388128"/>
            <p:cNvSpPr>
              <a:spLocks noChangeArrowheads="1"/>
            </p:cNvSpPr>
            <p:nvPr/>
          </p:nvSpPr>
          <p:spPr bwMode="auto">
            <a:xfrm>
              <a:off x="1975" y="2610"/>
              <a:ext cx="6797" cy="259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50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Locations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(all Sections)</a:t>
              </a:r>
            </a:p>
          </p:txBody>
        </p:sp>
        <p:sp>
          <p:nvSpPr>
            <p:cNvPr id="17" name="_s388130"/>
            <p:cNvSpPr>
              <a:spLocks noChangeArrowheads="1"/>
            </p:cNvSpPr>
            <p:nvPr/>
          </p:nvSpPr>
          <p:spPr bwMode="auto">
            <a:xfrm>
              <a:off x="4930" y="3036"/>
              <a:ext cx="862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34</a:t>
              </a:r>
              <a:r>
                <a:rPr kumimoji="0" lang="en-A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Disciplines</a:t>
              </a:r>
            </a:p>
          </p:txBody>
        </p:sp>
      </p:grpSp>
      <p:sp>
        <p:nvSpPr>
          <p:cNvPr id="388139" name="Text Box 43"/>
          <p:cNvSpPr txBox="1">
            <a:spLocks noChangeArrowheads="1"/>
          </p:cNvSpPr>
          <p:nvPr/>
        </p:nvSpPr>
        <p:spPr bwMode="auto">
          <a:xfrm>
            <a:off x="8264525" y="1778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/>
              <a:t>L1</a:t>
            </a:r>
          </a:p>
        </p:txBody>
      </p:sp>
      <p:sp>
        <p:nvSpPr>
          <p:cNvPr id="388140" name="Text Box 44"/>
          <p:cNvSpPr txBox="1">
            <a:spLocks noChangeArrowheads="1"/>
          </p:cNvSpPr>
          <p:nvPr/>
        </p:nvSpPr>
        <p:spPr bwMode="auto">
          <a:xfrm>
            <a:off x="8288338" y="27305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/>
              <a:t>L2</a:t>
            </a:r>
          </a:p>
        </p:txBody>
      </p:sp>
      <p:sp>
        <p:nvSpPr>
          <p:cNvPr id="388141" name="Text Box 45"/>
          <p:cNvSpPr txBox="1">
            <a:spLocks noChangeArrowheads="1"/>
          </p:cNvSpPr>
          <p:nvPr/>
        </p:nvSpPr>
        <p:spPr bwMode="auto">
          <a:xfrm>
            <a:off x="8305800" y="3695700"/>
            <a:ext cx="568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/>
              <a:t>L3</a:t>
            </a:r>
          </a:p>
        </p:txBody>
      </p:sp>
      <p:sp>
        <p:nvSpPr>
          <p:cNvPr id="388142" name="Text Box 46"/>
          <p:cNvSpPr txBox="1">
            <a:spLocks noChangeArrowheads="1"/>
          </p:cNvSpPr>
          <p:nvPr/>
        </p:nvSpPr>
        <p:spPr bwMode="auto">
          <a:xfrm>
            <a:off x="8288338" y="45593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/>
              <a:t>L4</a:t>
            </a:r>
          </a:p>
        </p:txBody>
      </p:sp>
      <p:sp>
        <p:nvSpPr>
          <p:cNvPr id="388143" name="Text Box 47"/>
          <p:cNvSpPr txBox="1">
            <a:spLocks noChangeArrowheads="1"/>
          </p:cNvSpPr>
          <p:nvPr/>
        </p:nvSpPr>
        <p:spPr bwMode="auto">
          <a:xfrm>
            <a:off x="8288338" y="54991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/>
              <a:t>L5</a:t>
            </a:r>
          </a:p>
        </p:txBody>
      </p:sp>
      <p:sp>
        <p:nvSpPr>
          <p:cNvPr id="388144" name="Line 48"/>
          <p:cNvSpPr>
            <a:spLocks noChangeShapeType="1"/>
          </p:cNvSpPr>
          <p:nvPr/>
        </p:nvSpPr>
        <p:spPr bwMode="auto">
          <a:xfrm>
            <a:off x="2906713" y="4229100"/>
            <a:ext cx="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88145" name="Line 49"/>
          <p:cNvSpPr>
            <a:spLocks noChangeShapeType="1"/>
          </p:cNvSpPr>
          <p:nvPr/>
        </p:nvSpPr>
        <p:spPr bwMode="auto">
          <a:xfrm>
            <a:off x="3743325" y="4232275"/>
            <a:ext cx="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88146" name="Line 50"/>
          <p:cNvSpPr>
            <a:spLocks noChangeShapeType="1"/>
          </p:cNvSpPr>
          <p:nvPr/>
        </p:nvSpPr>
        <p:spPr bwMode="auto">
          <a:xfrm>
            <a:off x="4560888" y="4229100"/>
            <a:ext cx="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88147" name="Line 51"/>
          <p:cNvSpPr>
            <a:spLocks noChangeShapeType="1"/>
          </p:cNvSpPr>
          <p:nvPr/>
        </p:nvSpPr>
        <p:spPr bwMode="auto">
          <a:xfrm>
            <a:off x="5407025" y="4232275"/>
            <a:ext cx="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88148" name="Line 52"/>
          <p:cNvSpPr>
            <a:spLocks noChangeShapeType="1"/>
          </p:cNvSpPr>
          <p:nvPr/>
        </p:nvSpPr>
        <p:spPr bwMode="auto">
          <a:xfrm>
            <a:off x="6230938" y="4232275"/>
            <a:ext cx="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88149" name="Line 53"/>
          <p:cNvSpPr>
            <a:spLocks noChangeShapeType="1"/>
          </p:cNvSpPr>
          <p:nvPr/>
        </p:nvSpPr>
        <p:spPr bwMode="auto">
          <a:xfrm>
            <a:off x="7069138" y="4229100"/>
            <a:ext cx="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88150" name="Line 54"/>
          <p:cNvSpPr>
            <a:spLocks noChangeShapeType="1"/>
          </p:cNvSpPr>
          <p:nvPr/>
        </p:nvSpPr>
        <p:spPr bwMode="auto">
          <a:xfrm>
            <a:off x="7896225" y="4229100"/>
            <a:ext cx="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88152" name="Line 56"/>
          <p:cNvSpPr>
            <a:spLocks noChangeShapeType="1"/>
          </p:cNvSpPr>
          <p:nvPr/>
        </p:nvSpPr>
        <p:spPr bwMode="auto">
          <a:xfrm flipH="1" flipV="1">
            <a:off x="7775575" y="4800600"/>
            <a:ext cx="134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Kabel Bk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9965</TotalTime>
  <Words>1180</Words>
  <Application>Microsoft Office PowerPoint</Application>
  <PresentationFormat>On-screen Show (4:3)</PresentationFormat>
  <Paragraphs>415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Times New Roman</vt:lpstr>
      <vt:lpstr>Kabel Bk BT</vt:lpstr>
      <vt:lpstr>Arial</vt:lpstr>
      <vt:lpstr>Wingdings</vt:lpstr>
      <vt:lpstr>CopprplGoth Bd BT</vt:lpstr>
      <vt:lpstr>Kabel Ult BT</vt:lpstr>
      <vt:lpstr>Swis721 BT</vt:lpstr>
      <vt:lpstr>Arial Unicode MS</vt:lpstr>
      <vt:lpstr>Default Design</vt:lpstr>
      <vt:lpstr>PowerPoint Presentation</vt:lpstr>
      <vt:lpstr>Introduction</vt:lpstr>
      <vt:lpstr>Ideal Control System</vt:lpstr>
      <vt:lpstr>EVPM Background</vt:lpstr>
      <vt:lpstr>EVPM Process</vt:lpstr>
      <vt:lpstr>Case Study – NWT-Way, Sydney, Australia</vt:lpstr>
      <vt:lpstr>Case Study – NWT-Way, Sydney, Australia</vt:lpstr>
      <vt:lpstr>Case Study – NWT-Way, Sydney, Australia</vt:lpstr>
      <vt:lpstr>1 – WBS &amp; Work Packages</vt:lpstr>
      <vt:lpstr>2 – Budget Cost Allocation</vt:lpstr>
      <vt:lpstr>3 – Schedule &amp; Plan Value (PV)</vt:lpstr>
      <vt:lpstr>Plan Value (PV)</vt:lpstr>
      <vt:lpstr>4 – Progress Monitoring/Updating</vt:lpstr>
      <vt:lpstr>4 – Progress Monitoring/Updating</vt:lpstr>
      <vt:lpstr>5 – EVPM calculation</vt:lpstr>
      <vt:lpstr>6 – Data Analysis &amp; Progress Report</vt:lpstr>
      <vt:lpstr>6a – Programme Progress Report</vt:lpstr>
      <vt:lpstr>6b – Critical Path Investigation</vt:lpstr>
      <vt:lpstr>6c – Design Progress Report</vt:lpstr>
      <vt:lpstr>6d – Construction Progress Report</vt:lpstr>
      <vt:lpstr>6e – Earned Value Progress Report</vt:lpstr>
      <vt:lpstr>6f – S/C Variance Progress Report</vt:lpstr>
      <vt:lpstr>6g – Cash Flow Report</vt:lpstr>
      <vt:lpstr>Conclusion</vt:lpstr>
      <vt:lpstr>Acknowledgment</vt:lpstr>
      <vt:lpstr>THANK YOU</vt:lpstr>
    </vt:vector>
  </TitlesOfParts>
  <Company>Blue Visions Management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radm</dc:creator>
  <cp:lastModifiedBy>Windows User</cp:lastModifiedBy>
  <cp:revision>383</cp:revision>
  <dcterms:created xsi:type="dcterms:W3CDTF">2003-08-28T16:00:04Z</dcterms:created>
  <dcterms:modified xsi:type="dcterms:W3CDTF">2010-12-14T00:07:42Z</dcterms:modified>
</cp:coreProperties>
</file>